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307" r:id="rId5"/>
    <p:sldId id="306" r:id="rId6"/>
    <p:sldId id="262" r:id="rId7"/>
    <p:sldId id="278" r:id="rId8"/>
    <p:sldId id="263" r:id="rId9"/>
    <p:sldId id="305" r:id="rId10"/>
    <p:sldId id="309" r:id="rId11"/>
    <p:sldId id="270" r:id="rId12"/>
    <p:sldId id="264" r:id="rId13"/>
    <p:sldId id="267" r:id="rId14"/>
    <p:sldId id="266" r:id="rId15"/>
    <p:sldId id="265" r:id="rId16"/>
    <p:sldId id="268" r:id="rId17"/>
    <p:sldId id="271" r:id="rId18"/>
    <p:sldId id="272" r:id="rId19"/>
    <p:sldId id="273" r:id="rId20"/>
    <p:sldId id="275" r:id="rId21"/>
    <p:sldId id="274" r:id="rId22"/>
    <p:sldId id="299" r:id="rId23"/>
    <p:sldId id="285" r:id="rId24"/>
    <p:sldId id="287" r:id="rId25"/>
    <p:sldId id="290" r:id="rId26"/>
    <p:sldId id="286" r:id="rId27"/>
    <p:sldId id="288" r:id="rId28"/>
    <p:sldId id="289" r:id="rId29"/>
    <p:sldId id="280" r:id="rId30"/>
    <p:sldId id="283" r:id="rId31"/>
    <p:sldId id="304" r:id="rId32"/>
    <p:sldId id="292" r:id="rId33"/>
    <p:sldId id="301" r:id="rId34"/>
    <p:sldId id="303" r:id="rId35"/>
    <p:sldId id="294" r:id="rId36"/>
    <p:sldId id="293" r:id="rId37"/>
    <p:sldId id="300" r:id="rId38"/>
    <p:sldId id="295" r:id="rId39"/>
    <p:sldId id="296"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834"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601A947-2C25-472B-BA07-12052B9C3B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78D99F-69FF-45FB-AB52-3613DF6637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52DF34-3D88-4433-8280-3AAEA240E4BD}"/>
              </a:ext>
            </a:extLst>
          </p:cNvPr>
          <p:cNvSpPr>
            <a:spLocks noGrp="1" noChangeArrowheads="1"/>
          </p:cNvSpPr>
          <p:nvPr>
            <p:ph type="sldNum" sz="quarter" idx="12"/>
          </p:nvPr>
        </p:nvSpPr>
        <p:spPr>
          <a:ln/>
        </p:spPr>
        <p:txBody>
          <a:bodyPr/>
          <a:lstStyle>
            <a:lvl1pPr>
              <a:defRPr/>
            </a:lvl1pPr>
          </a:lstStyle>
          <a:p>
            <a:pPr>
              <a:defRPr/>
            </a:pPr>
            <a:fld id="{E3262FB2-4702-48BC-A2B1-C31618AD6BC9}" type="slidenum">
              <a:rPr lang="en-US" altLang="en-US"/>
              <a:pPr>
                <a:defRPr/>
              </a:pPr>
              <a:t>‹#›</a:t>
            </a:fld>
            <a:endParaRPr lang="en-US" altLang="en-US"/>
          </a:p>
        </p:txBody>
      </p:sp>
    </p:spTree>
    <p:extLst>
      <p:ext uri="{BB962C8B-B14F-4D97-AF65-F5344CB8AC3E}">
        <p14:creationId xmlns:p14="http://schemas.microsoft.com/office/powerpoint/2010/main" val="78405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8F20FD-F631-4251-8B6C-37BAE1F2B3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F638DE-7691-4570-AFDC-7F2175C26A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6EBFBD-7C29-4949-BD94-20321AB29E1F}"/>
              </a:ext>
            </a:extLst>
          </p:cNvPr>
          <p:cNvSpPr>
            <a:spLocks noGrp="1" noChangeArrowheads="1"/>
          </p:cNvSpPr>
          <p:nvPr>
            <p:ph type="sldNum" sz="quarter" idx="12"/>
          </p:nvPr>
        </p:nvSpPr>
        <p:spPr>
          <a:ln/>
        </p:spPr>
        <p:txBody>
          <a:bodyPr/>
          <a:lstStyle>
            <a:lvl1pPr>
              <a:defRPr/>
            </a:lvl1pPr>
          </a:lstStyle>
          <a:p>
            <a:pPr>
              <a:defRPr/>
            </a:pPr>
            <a:fld id="{E008C48F-8430-4E8C-823F-30F1C8B02CD1}" type="slidenum">
              <a:rPr lang="en-US" altLang="en-US"/>
              <a:pPr>
                <a:defRPr/>
              </a:pPr>
              <a:t>‹#›</a:t>
            </a:fld>
            <a:endParaRPr lang="en-US" altLang="en-US"/>
          </a:p>
        </p:txBody>
      </p:sp>
    </p:spTree>
    <p:extLst>
      <p:ext uri="{BB962C8B-B14F-4D97-AF65-F5344CB8AC3E}">
        <p14:creationId xmlns:p14="http://schemas.microsoft.com/office/powerpoint/2010/main" val="42924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D740C5-721C-4602-9B83-8C2F16AA2B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55E04D-0C15-4E5A-B2AB-BEE60E09C2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9F1C12-F91F-44F7-AD9A-F5815FFE5A73}"/>
              </a:ext>
            </a:extLst>
          </p:cNvPr>
          <p:cNvSpPr>
            <a:spLocks noGrp="1" noChangeArrowheads="1"/>
          </p:cNvSpPr>
          <p:nvPr>
            <p:ph type="sldNum" sz="quarter" idx="12"/>
          </p:nvPr>
        </p:nvSpPr>
        <p:spPr>
          <a:ln/>
        </p:spPr>
        <p:txBody>
          <a:bodyPr/>
          <a:lstStyle>
            <a:lvl1pPr>
              <a:defRPr/>
            </a:lvl1pPr>
          </a:lstStyle>
          <a:p>
            <a:pPr>
              <a:defRPr/>
            </a:pPr>
            <a:fld id="{4D2D5153-A73B-4091-BCBA-75AFFB753131}" type="slidenum">
              <a:rPr lang="en-US" altLang="en-US"/>
              <a:pPr>
                <a:defRPr/>
              </a:pPr>
              <a:t>‹#›</a:t>
            </a:fld>
            <a:endParaRPr lang="en-US" altLang="en-US"/>
          </a:p>
        </p:txBody>
      </p:sp>
    </p:spTree>
    <p:extLst>
      <p:ext uri="{BB962C8B-B14F-4D97-AF65-F5344CB8AC3E}">
        <p14:creationId xmlns:p14="http://schemas.microsoft.com/office/powerpoint/2010/main" val="194214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32AE54-3010-48AF-8A06-E7FAAF93C7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F1DDE7-BF65-49A9-A59E-5071EFEFB6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72915B-F01E-42D6-B1A0-A93B0EF5D668}"/>
              </a:ext>
            </a:extLst>
          </p:cNvPr>
          <p:cNvSpPr>
            <a:spLocks noGrp="1" noChangeArrowheads="1"/>
          </p:cNvSpPr>
          <p:nvPr>
            <p:ph type="sldNum" sz="quarter" idx="12"/>
          </p:nvPr>
        </p:nvSpPr>
        <p:spPr>
          <a:ln/>
        </p:spPr>
        <p:txBody>
          <a:bodyPr/>
          <a:lstStyle>
            <a:lvl1pPr>
              <a:defRPr/>
            </a:lvl1pPr>
          </a:lstStyle>
          <a:p>
            <a:pPr>
              <a:defRPr/>
            </a:pPr>
            <a:fld id="{D45B2061-5D35-4CAB-BA35-85A93D18D9C7}" type="slidenum">
              <a:rPr lang="en-US" altLang="en-US"/>
              <a:pPr>
                <a:defRPr/>
              </a:pPr>
              <a:t>‹#›</a:t>
            </a:fld>
            <a:endParaRPr lang="en-US" altLang="en-US"/>
          </a:p>
        </p:txBody>
      </p:sp>
    </p:spTree>
    <p:extLst>
      <p:ext uri="{BB962C8B-B14F-4D97-AF65-F5344CB8AC3E}">
        <p14:creationId xmlns:p14="http://schemas.microsoft.com/office/powerpoint/2010/main" val="126713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D603B3B-0179-4A70-AFE3-1EBED736CB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378707-B90C-4D84-97D6-277D04291B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BF8FA6-FBE4-4394-AB93-02B7A56DB1EE}"/>
              </a:ext>
            </a:extLst>
          </p:cNvPr>
          <p:cNvSpPr>
            <a:spLocks noGrp="1" noChangeArrowheads="1"/>
          </p:cNvSpPr>
          <p:nvPr>
            <p:ph type="sldNum" sz="quarter" idx="12"/>
          </p:nvPr>
        </p:nvSpPr>
        <p:spPr>
          <a:ln/>
        </p:spPr>
        <p:txBody>
          <a:bodyPr/>
          <a:lstStyle>
            <a:lvl1pPr>
              <a:defRPr/>
            </a:lvl1pPr>
          </a:lstStyle>
          <a:p>
            <a:pPr>
              <a:defRPr/>
            </a:pPr>
            <a:fld id="{7B76EB92-A018-49F5-9656-3B16176571DD}" type="slidenum">
              <a:rPr lang="en-US" altLang="en-US"/>
              <a:pPr>
                <a:defRPr/>
              </a:pPr>
              <a:t>‹#›</a:t>
            </a:fld>
            <a:endParaRPr lang="en-US" altLang="en-US"/>
          </a:p>
        </p:txBody>
      </p:sp>
    </p:spTree>
    <p:extLst>
      <p:ext uri="{BB962C8B-B14F-4D97-AF65-F5344CB8AC3E}">
        <p14:creationId xmlns:p14="http://schemas.microsoft.com/office/powerpoint/2010/main" val="140134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BC7218-6504-4FA6-BFE8-C9DBBDE497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8B732A-2907-4F6A-A2EA-E79BA4D379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03BA54-8398-4D87-BB36-B3617D980266}"/>
              </a:ext>
            </a:extLst>
          </p:cNvPr>
          <p:cNvSpPr>
            <a:spLocks noGrp="1" noChangeArrowheads="1"/>
          </p:cNvSpPr>
          <p:nvPr>
            <p:ph type="sldNum" sz="quarter" idx="12"/>
          </p:nvPr>
        </p:nvSpPr>
        <p:spPr>
          <a:ln/>
        </p:spPr>
        <p:txBody>
          <a:bodyPr/>
          <a:lstStyle>
            <a:lvl1pPr>
              <a:defRPr/>
            </a:lvl1pPr>
          </a:lstStyle>
          <a:p>
            <a:pPr>
              <a:defRPr/>
            </a:pPr>
            <a:fld id="{B51041BC-0570-4447-A9A5-414640D3056F}" type="slidenum">
              <a:rPr lang="en-US" altLang="en-US"/>
              <a:pPr>
                <a:defRPr/>
              </a:pPr>
              <a:t>‹#›</a:t>
            </a:fld>
            <a:endParaRPr lang="en-US" altLang="en-US"/>
          </a:p>
        </p:txBody>
      </p:sp>
    </p:spTree>
    <p:extLst>
      <p:ext uri="{BB962C8B-B14F-4D97-AF65-F5344CB8AC3E}">
        <p14:creationId xmlns:p14="http://schemas.microsoft.com/office/powerpoint/2010/main" val="418050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99CA69-1FBE-4A6D-B3DE-154D24FD4C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F5C6F60-B4C8-4E8D-BA9A-1CEDE05DDA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459670C-226C-44C7-8DFF-29C5C87E9BCF}"/>
              </a:ext>
            </a:extLst>
          </p:cNvPr>
          <p:cNvSpPr>
            <a:spLocks noGrp="1" noChangeArrowheads="1"/>
          </p:cNvSpPr>
          <p:nvPr>
            <p:ph type="sldNum" sz="quarter" idx="12"/>
          </p:nvPr>
        </p:nvSpPr>
        <p:spPr>
          <a:ln/>
        </p:spPr>
        <p:txBody>
          <a:bodyPr/>
          <a:lstStyle>
            <a:lvl1pPr>
              <a:defRPr/>
            </a:lvl1pPr>
          </a:lstStyle>
          <a:p>
            <a:pPr>
              <a:defRPr/>
            </a:pPr>
            <a:fld id="{FDFED8C4-E8B9-4350-B1D5-2366724FABD3}" type="slidenum">
              <a:rPr lang="en-US" altLang="en-US"/>
              <a:pPr>
                <a:defRPr/>
              </a:pPr>
              <a:t>‹#›</a:t>
            </a:fld>
            <a:endParaRPr lang="en-US" altLang="en-US"/>
          </a:p>
        </p:txBody>
      </p:sp>
    </p:spTree>
    <p:extLst>
      <p:ext uri="{BB962C8B-B14F-4D97-AF65-F5344CB8AC3E}">
        <p14:creationId xmlns:p14="http://schemas.microsoft.com/office/powerpoint/2010/main" val="248842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AF99AB-0539-4818-A1D7-BA6B0C368B1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2D82789-9319-4BDC-BEC3-4D069B905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6243323-CB0B-4C60-8C18-68C054E169AD}"/>
              </a:ext>
            </a:extLst>
          </p:cNvPr>
          <p:cNvSpPr>
            <a:spLocks noGrp="1" noChangeArrowheads="1"/>
          </p:cNvSpPr>
          <p:nvPr>
            <p:ph type="sldNum" sz="quarter" idx="12"/>
          </p:nvPr>
        </p:nvSpPr>
        <p:spPr>
          <a:ln/>
        </p:spPr>
        <p:txBody>
          <a:bodyPr/>
          <a:lstStyle>
            <a:lvl1pPr>
              <a:defRPr/>
            </a:lvl1pPr>
          </a:lstStyle>
          <a:p>
            <a:pPr>
              <a:defRPr/>
            </a:pPr>
            <a:fld id="{B751209A-46F3-4354-940D-65C32E30B28B}" type="slidenum">
              <a:rPr lang="en-US" altLang="en-US"/>
              <a:pPr>
                <a:defRPr/>
              </a:pPr>
              <a:t>‹#›</a:t>
            </a:fld>
            <a:endParaRPr lang="en-US" altLang="en-US"/>
          </a:p>
        </p:txBody>
      </p:sp>
    </p:spTree>
    <p:extLst>
      <p:ext uri="{BB962C8B-B14F-4D97-AF65-F5344CB8AC3E}">
        <p14:creationId xmlns:p14="http://schemas.microsoft.com/office/powerpoint/2010/main" val="200712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CDF835-F6A8-465D-95E5-C22103BFE2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0C55AC2-8E8B-4C98-8592-357BD6A753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ACF5A43-E465-4103-B071-C155DB92C7EB}"/>
              </a:ext>
            </a:extLst>
          </p:cNvPr>
          <p:cNvSpPr>
            <a:spLocks noGrp="1" noChangeArrowheads="1"/>
          </p:cNvSpPr>
          <p:nvPr>
            <p:ph type="sldNum" sz="quarter" idx="12"/>
          </p:nvPr>
        </p:nvSpPr>
        <p:spPr>
          <a:ln/>
        </p:spPr>
        <p:txBody>
          <a:bodyPr/>
          <a:lstStyle>
            <a:lvl1pPr>
              <a:defRPr/>
            </a:lvl1pPr>
          </a:lstStyle>
          <a:p>
            <a:pPr>
              <a:defRPr/>
            </a:pPr>
            <a:fld id="{217A7702-2548-4A45-96D9-4060FF3D1AB7}" type="slidenum">
              <a:rPr lang="en-US" altLang="en-US"/>
              <a:pPr>
                <a:defRPr/>
              </a:pPr>
              <a:t>‹#›</a:t>
            </a:fld>
            <a:endParaRPr lang="en-US" altLang="en-US"/>
          </a:p>
        </p:txBody>
      </p:sp>
    </p:spTree>
    <p:extLst>
      <p:ext uri="{BB962C8B-B14F-4D97-AF65-F5344CB8AC3E}">
        <p14:creationId xmlns:p14="http://schemas.microsoft.com/office/powerpoint/2010/main" val="405723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883234-B20B-44B1-9F64-4F76AFF00A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B2C0AF-46D9-4A20-9B69-C4F20BC2E7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FC9D73-8C17-4492-AD16-92F49346C613}"/>
              </a:ext>
            </a:extLst>
          </p:cNvPr>
          <p:cNvSpPr>
            <a:spLocks noGrp="1" noChangeArrowheads="1"/>
          </p:cNvSpPr>
          <p:nvPr>
            <p:ph type="sldNum" sz="quarter" idx="12"/>
          </p:nvPr>
        </p:nvSpPr>
        <p:spPr>
          <a:ln/>
        </p:spPr>
        <p:txBody>
          <a:bodyPr/>
          <a:lstStyle>
            <a:lvl1pPr>
              <a:defRPr/>
            </a:lvl1pPr>
          </a:lstStyle>
          <a:p>
            <a:pPr>
              <a:defRPr/>
            </a:pPr>
            <a:fld id="{A29CE594-89BD-4A12-B7EC-787FC13CF9B1}" type="slidenum">
              <a:rPr lang="en-US" altLang="en-US"/>
              <a:pPr>
                <a:defRPr/>
              </a:pPr>
              <a:t>‹#›</a:t>
            </a:fld>
            <a:endParaRPr lang="en-US" altLang="en-US"/>
          </a:p>
        </p:txBody>
      </p:sp>
    </p:spTree>
    <p:extLst>
      <p:ext uri="{BB962C8B-B14F-4D97-AF65-F5344CB8AC3E}">
        <p14:creationId xmlns:p14="http://schemas.microsoft.com/office/powerpoint/2010/main" val="380516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BD3660-827A-44FB-883A-5BF212585F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7FDF1B-9B98-464F-9AD8-7FA7980493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B28BC0-8940-4290-93AE-7A72808AC078}"/>
              </a:ext>
            </a:extLst>
          </p:cNvPr>
          <p:cNvSpPr>
            <a:spLocks noGrp="1" noChangeArrowheads="1"/>
          </p:cNvSpPr>
          <p:nvPr>
            <p:ph type="sldNum" sz="quarter" idx="12"/>
          </p:nvPr>
        </p:nvSpPr>
        <p:spPr>
          <a:ln/>
        </p:spPr>
        <p:txBody>
          <a:bodyPr/>
          <a:lstStyle>
            <a:lvl1pPr>
              <a:defRPr/>
            </a:lvl1pPr>
          </a:lstStyle>
          <a:p>
            <a:pPr>
              <a:defRPr/>
            </a:pPr>
            <a:fld id="{3960F194-397B-438E-9E41-6E4B662426CE}" type="slidenum">
              <a:rPr lang="en-US" altLang="en-US"/>
              <a:pPr>
                <a:defRPr/>
              </a:pPr>
              <a:t>‹#›</a:t>
            </a:fld>
            <a:endParaRPr lang="en-US" altLang="en-US"/>
          </a:p>
        </p:txBody>
      </p:sp>
    </p:spTree>
    <p:extLst>
      <p:ext uri="{BB962C8B-B14F-4D97-AF65-F5344CB8AC3E}">
        <p14:creationId xmlns:p14="http://schemas.microsoft.com/office/powerpoint/2010/main" val="166147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A21A50-4278-4BAB-9EB7-E0138386B3E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7CEB82-9711-47D2-AFA1-BFD9C9042F6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2728DDB-A956-4CBC-9BD4-B05E2A397BC1}"/>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D9704FB-FB19-4874-B848-BFF0FF3F258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78590D1B-4603-41E1-B929-ADBD71F1B68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FB33059-FF76-4C6F-B94E-807DF20A547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hyperlink" Target="http://www.rolandcollection.com/home.aspx#D136" TargetMode="Externa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5EADB98-A35B-476B-9D80-B1CDE19BB622}"/>
              </a:ext>
            </a:extLst>
          </p:cNvPr>
          <p:cNvSpPr>
            <a:spLocks noGrp="1" noChangeArrowheads="1"/>
          </p:cNvSpPr>
          <p:nvPr>
            <p:ph type="ctrTitle"/>
          </p:nvPr>
        </p:nvSpPr>
        <p:spPr>
          <a:xfrm>
            <a:off x="2209800" y="1981200"/>
            <a:ext cx="7772400" cy="838200"/>
          </a:xfrm>
        </p:spPr>
        <p:txBody>
          <a:bodyPr/>
          <a:lstStyle/>
          <a:p>
            <a:pPr eaLnBrk="1" hangingPunct="1"/>
            <a:r>
              <a:rPr lang="en-US" altLang="en-US" sz="2800">
                <a:solidFill>
                  <a:srgbClr val="FF0000"/>
                </a:solidFill>
              </a:rPr>
              <a:t>INTERNATIONAL CONSTRUCTIVISM</a:t>
            </a:r>
            <a:endParaRPr lang="en-US" altLang="en-US">
              <a:solidFill>
                <a:srgbClr val="FF0000"/>
              </a:solidFill>
            </a:endParaRPr>
          </a:p>
        </p:txBody>
      </p:sp>
      <p:sp>
        <p:nvSpPr>
          <p:cNvPr id="2051" name="Rectangle 3">
            <a:extLst>
              <a:ext uri="{FF2B5EF4-FFF2-40B4-BE49-F238E27FC236}">
                <a16:creationId xmlns:a16="http://schemas.microsoft.com/office/drawing/2014/main" id="{01207B32-DF2A-401C-8196-8944B6320014}"/>
              </a:ext>
            </a:extLst>
          </p:cNvPr>
          <p:cNvSpPr>
            <a:spLocks noGrp="1" noChangeArrowheads="1"/>
          </p:cNvSpPr>
          <p:nvPr>
            <p:ph type="subTitle" idx="1"/>
          </p:nvPr>
        </p:nvSpPr>
        <p:spPr>
          <a:xfrm>
            <a:off x="1905000" y="3124200"/>
            <a:ext cx="8458200" cy="3124200"/>
          </a:xfrm>
        </p:spPr>
        <p:txBody>
          <a:bodyPr/>
          <a:lstStyle/>
          <a:p>
            <a:pPr eaLnBrk="1" hangingPunct="1"/>
            <a:r>
              <a:rPr lang="en-US" altLang="en-US" sz="2400"/>
              <a:t>The Machine Aesthetic and </a:t>
            </a:r>
          </a:p>
          <a:p>
            <a:pPr eaLnBrk="1" hangingPunct="1"/>
            <a:r>
              <a:rPr lang="en-US" altLang="en-US" sz="2400"/>
              <a:t>The Construction of a New (Rational, Post-War) Society</a:t>
            </a:r>
          </a:p>
          <a:p>
            <a:pPr eaLnBrk="1" hangingPunct="1"/>
            <a:endParaRPr lang="en-US" altLang="en-US" sz="2400"/>
          </a:p>
          <a:p>
            <a:pPr eaLnBrk="1" hangingPunct="1"/>
            <a:r>
              <a:rPr lang="en-US" altLang="en-US" sz="2000"/>
              <a:t>Dutch De Stijl, Russian Constructivism, </a:t>
            </a:r>
          </a:p>
          <a:p>
            <a:pPr eaLnBrk="1" hangingPunct="1"/>
            <a:r>
              <a:rPr lang="en-US" altLang="en-US" sz="2000"/>
              <a:t>German Bauhaus, French L’Esprit Nouveau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8475412-9E2A-41E5-A078-960F8A1A3FE1}"/>
              </a:ext>
            </a:extLst>
          </p:cNvPr>
          <p:cNvSpPr>
            <a:spLocks noGrp="1"/>
          </p:cNvSpPr>
          <p:nvPr>
            <p:ph type="title"/>
          </p:nvPr>
        </p:nvSpPr>
        <p:spPr>
          <a:xfrm>
            <a:off x="457200" y="80965"/>
            <a:ext cx="6324600" cy="2662236"/>
          </a:xfrm>
        </p:spPr>
        <p:txBody>
          <a:bodyPr/>
          <a:lstStyle/>
          <a:p>
            <a:pPr algn="l"/>
            <a:r>
              <a:rPr lang="en-US" altLang="en-US" sz="1400" dirty="0" err="1">
                <a:latin typeface="Verdana" panose="020B0604030504040204" pitchFamily="34" charset="0"/>
                <a:ea typeface="Verdana" panose="020B0604030504040204" pitchFamily="34" charset="0"/>
                <a:cs typeface="Verdana" panose="020B0604030504040204" pitchFamily="34" charset="0"/>
              </a:rPr>
              <a:t>Naum</a:t>
            </a:r>
            <a:r>
              <a:rPr lang="en-US" altLang="en-US" sz="1400" dirty="0">
                <a:latin typeface="Verdana" panose="020B0604030504040204" pitchFamily="34" charset="0"/>
                <a:ea typeface="Verdana" panose="020B0604030504040204" pitchFamily="34" charset="0"/>
                <a:cs typeface="Verdana" panose="020B0604030504040204" pitchFamily="34" charset="0"/>
              </a:rPr>
              <a:t> Gabo </a:t>
            </a:r>
            <a:r>
              <a:rPr lang="en-US" altLang="en-US" sz="1200" dirty="0">
                <a:latin typeface="Verdana" panose="020B0604030504040204" pitchFamily="34" charset="0"/>
                <a:ea typeface="Verdana" panose="020B0604030504040204" pitchFamily="34" charset="0"/>
                <a:cs typeface="Verdana" panose="020B0604030504040204" pitchFamily="34" charset="0"/>
              </a:rPr>
              <a:t>(US, b. Russia, 1890-1977) </a:t>
            </a:r>
            <a:br>
              <a:rPr lang="en-US" altLang="en-US" sz="1400" dirty="0">
                <a:latin typeface="Verdana" panose="020B0604030504040204" pitchFamily="34" charset="0"/>
                <a:ea typeface="Verdana" panose="020B0604030504040204" pitchFamily="34" charset="0"/>
                <a:cs typeface="Verdana" panose="020B0604030504040204" pitchFamily="34" charset="0"/>
              </a:rPr>
            </a:br>
            <a:r>
              <a:rPr lang="en-US" altLang="en-US" sz="1200" dirty="0">
                <a:latin typeface="Verdana" panose="020B0604030504040204" pitchFamily="34" charset="0"/>
                <a:ea typeface="Verdana" panose="020B0604030504040204" pitchFamily="34" charset="0"/>
                <a:cs typeface="Verdana" panose="020B0604030504040204" pitchFamily="34" charset="0"/>
              </a:rPr>
              <a:t>(right) </a:t>
            </a:r>
            <a:r>
              <a:rPr lang="en-US" altLang="en-US" sz="1200" i="1" dirty="0">
                <a:latin typeface="Verdana" panose="020B0604030504040204" pitchFamily="34" charset="0"/>
                <a:ea typeface="Verdana" panose="020B0604030504040204" pitchFamily="34" charset="0"/>
                <a:cs typeface="Verdana" panose="020B0604030504040204" pitchFamily="34" charset="0"/>
              </a:rPr>
              <a:t>Kinetic Construction (Standing Wave)</a:t>
            </a:r>
            <a:r>
              <a:rPr lang="en-US" altLang="en-US" sz="1200" dirty="0">
                <a:latin typeface="Verdana" panose="020B0604030504040204" pitchFamily="34" charset="0"/>
                <a:ea typeface="Verdana" panose="020B0604030504040204" pitchFamily="34" charset="0"/>
                <a:cs typeface="Verdana" panose="020B0604030504040204" pitchFamily="34" charset="0"/>
              </a:rPr>
              <a:t> 1919–20 (replica 1985) wood, metal and electric motor. </a:t>
            </a:r>
            <a:br>
              <a:rPr lang="en-US" altLang="en-US" sz="1200" dirty="0">
                <a:latin typeface="Verdana" panose="020B0604030504040204" pitchFamily="34" charset="0"/>
                <a:ea typeface="Verdana" panose="020B0604030504040204" pitchFamily="34" charset="0"/>
                <a:cs typeface="Verdana" panose="020B0604030504040204" pitchFamily="34" charset="0"/>
              </a:rPr>
            </a:br>
            <a:br>
              <a:rPr lang="en-US" altLang="en-US" sz="1200" dirty="0">
                <a:latin typeface="Verdana" panose="020B0604030504040204" pitchFamily="34" charset="0"/>
                <a:ea typeface="Verdana" panose="020B0604030504040204" pitchFamily="34" charset="0"/>
                <a:cs typeface="Verdana" panose="020B0604030504040204" pitchFamily="34" charset="0"/>
              </a:rPr>
            </a:br>
            <a:r>
              <a:rPr lang="en-US" altLang="en-US" sz="1200" dirty="0">
                <a:latin typeface="Verdana" panose="020B0604030504040204" pitchFamily="34" charset="0"/>
                <a:ea typeface="Verdana" panose="020B0604030504040204" pitchFamily="34" charset="0"/>
                <a:cs typeface="Verdana" panose="020B0604030504040204" pitchFamily="34" charset="0"/>
              </a:rPr>
              <a:t>Made to demonstrate the principles of kinetics to his students at </a:t>
            </a:r>
            <a:r>
              <a:rPr lang="en-US" altLang="en-US" sz="1200" dirty="0" err="1">
                <a:latin typeface="Verdana" panose="020B0604030504040204" pitchFamily="34" charset="0"/>
                <a:ea typeface="Verdana" panose="020B0604030504040204" pitchFamily="34" charset="0"/>
                <a:cs typeface="Verdana" panose="020B0604030504040204" pitchFamily="34" charset="0"/>
              </a:rPr>
              <a:t>Vkhutemas</a:t>
            </a:r>
            <a:r>
              <a:rPr lang="en-US" altLang="en-US" sz="1200" dirty="0">
                <a:latin typeface="Verdana" panose="020B0604030504040204" pitchFamily="34" charset="0"/>
                <a:ea typeface="Verdana" panose="020B0604030504040204" pitchFamily="34" charset="0"/>
                <a:cs typeface="Verdana" panose="020B0604030504040204" pitchFamily="34" charset="0"/>
              </a:rPr>
              <a:t> (acronym for “Higher Art and Technical Studios”) in  Moscow, an equivalent to German Bauhaus). A strip of metal oscillates so that a standing wave is set up, creating the illusion of volume. Futurist desire for movement and conflation of time and space led Gabo to invent </a:t>
            </a:r>
            <a:r>
              <a:rPr lang="en-US" altLang="en-US" sz="1200" u="sng" dirty="0">
                <a:latin typeface="Verdana" panose="020B0604030504040204" pitchFamily="34" charset="0"/>
                <a:ea typeface="Verdana" panose="020B0604030504040204" pitchFamily="34" charset="0"/>
                <a:cs typeface="Verdana" panose="020B0604030504040204" pitchFamily="34" charset="0"/>
              </a:rPr>
              <a:t>Kinetic sculpture</a:t>
            </a:r>
            <a:r>
              <a:rPr lang="en-US" altLang="en-US" sz="1200" dirty="0">
                <a:latin typeface="Verdana" panose="020B0604030504040204" pitchFamily="34" charset="0"/>
                <a:ea typeface="Verdana" panose="020B0604030504040204" pitchFamily="34" charset="0"/>
                <a:cs typeface="Verdana" panose="020B0604030504040204" pitchFamily="34" charset="0"/>
              </a:rPr>
              <a:t>.</a:t>
            </a:r>
            <a:br>
              <a:rPr lang="en-US" altLang="en-US" sz="1200" dirty="0">
                <a:latin typeface="Verdana" panose="020B0604030504040204" pitchFamily="34" charset="0"/>
                <a:ea typeface="Verdana" panose="020B0604030504040204" pitchFamily="34" charset="0"/>
                <a:cs typeface="Verdana" panose="020B0604030504040204" pitchFamily="34" charset="0"/>
              </a:rPr>
            </a:br>
            <a:br>
              <a:rPr lang="en-US" altLang="en-US" sz="1200" dirty="0">
                <a:latin typeface="Verdana" panose="020B0604030504040204" pitchFamily="34" charset="0"/>
                <a:ea typeface="Verdana" panose="020B0604030504040204" pitchFamily="34" charset="0"/>
                <a:cs typeface="Verdana" panose="020B0604030504040204" pitchFamily="34" charset="0"/>
              </a:rPr>
            </a:br>
            <a:r>
              <a:rPr lang="en-US" altLang="en-US" sz="1200" dirty="0">
                <a:latin typeface="Verdana" panose="020B0604030504040204" pitchFamily="34" charset="0"/>
                <a:ea typeface="Verdana" panose="020B0604030504040204" pitchFamily="34" charset="0"/>
                <a:cs typeface="Verdana" panose="020B0604030504040204" pitchFamily="34" charset="0"/>
              </a:rPr>
              <a:t>(Below) </a:t>
            </a:r>
            <a:r>
              <a:rPr lang="en-US" altLang="en-US" sz="1200" i="1" dirty="0">
                <a:latin typeface="Verdana" panose="020B0604030504040204" pitchFamily="34" charset="0"/>
                <a:ea typeface="Verdana" panose="020B0604030504040204" pitchFamily="34" charset="0"/>
                <a:cs typeface="Verdana" panose="020B0604030504040204" pitchFamily="34" charset="0"/>
              </a:rPr>
              <a:t>Head of a Woman</a:t>
            </a:r>
            <a:r>
              <a:rPr lang="en-US" altLang="en-US" sz="1200" dirty="0">
                <a:latin typeface="Verdana" panose="020B0604030504040204" pitchFamily="34" charset="0"/>
                <a:ea typeface="Verdana" panose="020B0604030504040204" pitchFamily="34" charset="0"/>
                <a:cs typeface="Verdana" panose="020B0604030504040204" pitchFamily="34" charset="0"/>
              </a:rPr>
              <a:t>, 1917-20 (after a work of 1916), celluloid and metal, 24 x 19 inches, MoMA NYC</a:t>
            </a:r>
          </a:p>
        </p:txBody>
      </p:sp>
      <p:pic>
        <p:nvPicPr>
          <p:cNvPr id="12291" name="Picture 2" descr="http://www.tate.org.uk/art/images/work/T/T00/T00827_10.jpg">
            <a:extLst>
              <a:ext uri="{FF2B5EF4-FFF2-40B4-BE49-F238E27FC236}">
                <a16:creationId xmlns:a16="http://schemas.microsoft.com/office/drawing/2014/main" id="{265DCA66-C620-486B-AFF6-A020F6AFF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8100"/>
            <a:ext cx="2763838" cy="71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Naum Gabo. Head of a Woman. c. 1917-20 (after a work of 1916)">
            <a:extLst>
              <a:ext uri="{FF2B5EF4-FFF2-40B4-BE49-F238E27FC236}">
                <a16:creationId xmlns:a16="http://schemas.microsoft.com/office/drawing/2014/main" id="{BE71B3A7-6C99-442A-9D25-B9613CF0F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703143"/>
            <a:ext cx="3657600" cy="40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387ECD5-0027-4FD4-92CC-AF4B060C9972}"/>
              </a:ext>
            </a:extLst>
          </p:cNvPr>
          <p:cNvSpPr>
            <a:spLocks noGrp="1" noChangeArrowheads="1"/>
          </p:cNvSpPr>
          <p:nvPr>
            <p:ph type="title"/>
          </p:nvPr>
        </p:nvSpPr>
        <p:spPr>
          <a:xfrm>
            <a:off x="304800" y="152401"/>
            <a:ext cx="11658600" cy="1020763"/>
          </a:xfrm>
        </p:spPr>
        <p:txBody>
          <a:bodyPr/>
          <a:lstStyle/>
          <a:p>
            <a:pPr algn="l" eaLnBrk="1" hangingPunct="1"/>
            <a:r>
              <a:rPr lang="en-US" altLang="en-US" sz="1600" b="1" dirty="0" err="1">
                <a:solidFill>
                  <a:schemeClr val="tx1"/>
                </a:solidFill>
                <a:latin typeface="Verdana" panose="020B0604030504040204" pitchFamily="34" charset="0"/>
                <a:ea typeface="Verdana" panose="020B0604030504040204" pitchFamily="34" charset="0"/>
                <a:cs typeface="Verdana" panose="020B0604030504040204" pitchFamily="34" charset="0"/>
              </a:rPr>
              <a:t>Rodchenko</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Demonstration</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1928 (left) and </a:t>
            </a:r>
            <a:r>
              <a:rPr lang="en-US" alt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Fire Escape</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1925 (right)</a:t>
            </a:r>
            <a:b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Russian Constructivist photography, extreme values (white-black key), radical angles of vision, with emphasis on both abstract form and the urban worker</a:t>
            </a:r>
          </a:p>
        </p:txBody>
      </p:sp>
      <p:pic>
        <p:nvPicPr>
          <p:cNvPr id="14339" name="Picture 4" descr="rodchenko_to_demonstration_1928">
            <a:extLst>
              <a:ext uri="{FF2B5EF4-FFF2-40B4-BE49-F238E27FC236}">
                <a16:creationId xmlns:a16="http://schemas.microsoft.com/office/drawing/2014/main" id="{EEACABAC-683D-4DC2-AC1D-722C75151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66334"/>
            <a:ext cx="3490913" cy="530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5" descr="Rodchenko_FireEscape_1925">
            <a:extLst>
              <a:ext uri="{FF2B5EF4-FFF2-40B4-BE49-F238E27FC236}">
                <a16:creationId xmlns:a16="http://schemas.microsoft.com/office/drawing/2014/main" id="{8AF3D722-9C73-42D1-A9A1-A74C51DE4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506" y="914400"/>
            <a:ext cx="3886199" cy="56996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5EC4EEC-D8FE-4E60-A0C3-A624E6C313DF}"/>
              </a:ext>
            </a:extLst>
          </p:cNvPr>
          <p:cNvSpPr>
            <a:spLocks noGrp="1" noChangeArrowheads="1"/>
          </p:cNvSpPr>
          <p:nvPr>
            <p:ph type="title"/>
          </p:nvPr>
        </p:nvSpPr>
        <p:spPr>
          <a:xfrm>
            <a:off x="1981200" y="274638"/>
            <a:ext cx="8229600" cy="715962"/>
          </a:xfrm>
        </p:spPr>
        <p:txBody>
          <a:bodyPr/>
          <a:lstStyle/>
          <a:p>
            <a:pPr eaLnBrk="1" hangingPunct="1"/>
            <a:r>
              <a:rPr lang="en-US" altLang="en-US" sz="1600" b="1"/>
              <a:t>Varvara Stepanova</a:t>
            </a:r>
            <a:r>
              <a:rPr lang="en-US" altLang="en-US" sz="1600"/>
              <a:t> (1894-1958) with her designs for sportswear, both 1923</a:t>
            </a:r>
            <a:br>
              <a:rPr lang="en-US" altLang="en-US" sz="1600"/>
            </a:br>
            <a:r>
              <a:rPr lang="en-US" altLang="en-US" sz="1600"/>
              <a:t>The “New Woman” and </a:t>
            </a:r>
            <a:r>
              <a:rPr lang="en-US" altLang="en-US" sz="1600" u="sng"/>
              <a:t>production</a:t>
            </a:r>
            <a:r>
              <a:rPr lang="en-US" altLang="en-US" sz="1600"/>
              <a:t> aesthetics</a:t>
            </a:r>
          </a:p>
        </p:txBody>
      </p:sp>
      <p:pic>
        <p:nvPicPr>
          <p:cNvPr id="15363" name="Picture 5" descr="Stepanova_sportswear_design_1923">
            <a:extLst>
              <a:ext uri="{FF2B5EF4-FFF2-40B4-BE49-F238E27FC236}">
                <a16:creationId xmlns:a16="http://schemas.microsoft.com/office/drawing/2014/main" id="{04D715C8-342A-45F9-B532-A253E98E4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143000"/>
            <a:ext cx="35687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stepanova_photo_1923">
            <a:extLst>
              <a:ext uri="{FF2B5EF4-FFF2-40B4-BE49-F238E27FC236}">
                <a16:creationId xmlns:a16="http://schemas.microsoft.com/office/drawing/2014/main" id="{78BC1062-2564-4F2F-BCF5-73C6E5CBC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97527"/>
            <a:ext cx="3316288" cy="520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F269201-429A-452B-9C77-20E7976C99DA}"/>
              </a:ext>
            </a:extLst>
          </p:cNvPr>
          <p:cNvSpPr>
            <a:spLocks noGrp="1" noChangeArrowheads="1"/>
          </p:cNvSpPr>
          <p:nvPr>
            <p:ph type="title"/>
          </p:nvPr>
        </p:nvSpPr>
        <p:spPr>
          <a:xfrm>
            <a:off x="685800" y="152400"/>
            <a:ext cx="9144000" cy="762000"/>
          </a:xfrm>
          <a:noFill/>
        </p:spPr>
        <p:txBody>
          <a:bodyPr/>
          <a:lstStyle/>
          <a:p>
            <a:pPr algn="l" eaLnBrk="1" hangingPunct="1"/>
            <a:r>
              <a:rPr lang="en-US" altLang="en-US" sz="1600" b="1" dirty="0" err="1"/>
              <a:t>Lyubov</a:t>
            </a:r>
            <a:r>
              <a:rPr lang="en-US" altLang="en-US" sz="1600" b="1" dirty="0"/>
              <a:t> Popova </a:t>
            </a:r>
            <a:r>
              <a:rPr lang="en-US" altLang="en-US" sz="1600" dirty="0"/>
              <a:t>(1889-1924), </a:t>
            </a:r>
            <a:r>
              <a:rPr lang="en-US" altLang="en-US" sz="1600" u="sng" dirty="0"/>
              <a:t>pre</a:t>
            </a:r>
            <a:r>
              <a:rPr lang="en-US" altLang="en-US" sz="1600" dirty="0"/>
              <a:t>-revolutionary paintings:</a:t>
            </a:r>
            <a:br>
              <a:rPr lang="en-US" altLang="en-US" sz="1600" dirty="0"/>
            </a:br>
            <a:r>
              <a:rPr lang="en-US" altLang="en-US" sz="1600" dirty="0"/>
              <a:t>(left) </a:t>
            </a:r>
            <a:r>
              <a:rPr lang="en-US" altLang="en-US" sz="1600" i="1" dirty="0"/>
              <a:t>Jug on a Table</a:t>
            </a:r>
            <a:r>
              <a:rPr lang="en-US" altLang="en-US" sz="1600" dirty="0"/>
              <a:t>, 1915; (right) </a:t>
            </a:r>
            <a:r>
              <a:rPr lang="en-US" altLang="en-US" sz="1600" i="1" dirty="0"/>
              <a:t>Painterly Architectonics</a:t>
            </a:r>
            <a:r>
              <a:rPr lang="en-US" altLang="en-US" sz="1600" dirty="0"/>
              <a:t>, 1916-8</a:t>
            </a:r>
            <a:r>
              <a:rPr lang="en-US" altLang="en-US" sz="1600" i="1" dirty="0"/>
              <a:t>						</a:t>
            </a:r>
            <a:endParaRPr lang="en-US" altLang="en-US" sz="1600" dirty="0"/>
          </a:p>
        </p:txBody>
      </p:sp>
      <p:pic>
        <p:nvPicPr>
          <p:cNvPr id="16387" name="Picture 4" descr="popova_jug_on_table_1915">
            <a:extLst>
              <a:ext uri="{FF2B5EF4-FFF2-40B4-BE49-F238E27FC236}">
                <a16:creationId xmlns:a16="http://schemas.microsoft.com/office/drawing/2014/main" id="{DE7B0306-48DC-41CC-9B8A-5B7B4A930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4492626" cy="5855961"/>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5" descr="popova_painterly_architectonics_1916">
            <a:extLst>
              <a:ext uri="{FF2B5EF4-FFF2-40B4-BE49-F238E27FC236}">
                <a16:creationId xmlns:a16="http://schemas.microsoft.com/office/drawing/2014/main" id="{30E2490A-702F-40C8-9FB2-27670F752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4257"/>
            <a:ext cx="4800600" cy="5963704"/>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6B666D9-571F-45E1-93B1-7CF7C8CED7F6}"/>
              </a:ext>
            </a:extLst>
          </p:cNvPr>
          <p:cNvSpPr>
            <a:spLocks noGrp="1" noChangeArrowheads="1"/>
          </p:cNvSpPr>
          <p:nvPr>
            <p:ph type="title"/>
          </p:nvPr>
        </p:nvSpPr>
        <p:spPr>
          <a:xfrm>
            <a:off x="381000" y="4038600"/>
            <a:ext cx="3390900" cy="2438400"/>
          </a:xfrm>
        </p:spPr>
        <p:txBody>
          <a:bodyPr/>
          <a:lstStyle/>
          <a:p>
            <a:pPr algn="l" eaLnBrk="1" hangingPunct="1"/>
            <a:r>
              <a:rPr lang="en-US" altLang="en-US" sz="1600" b="1" dirty="0"/>
              <a:t>Russian Constructivist theater </a:t>
            </a:r>
            <a:br>
              <a:rPr lang="en-US" altLang="en-US" sz="1600" b="1" dirty="0"/>
            </a:br>
            <a:br>
              <a:rPr lang="en-US" altLang="en-US" sz="1600" b="1" dirty="0"/>
            </a:br>
            <a:r>
              <a:rPr lang="en-US" altLang="en-US" sz="1600" b="1" dirty="0" err="1"/>
              <a:t>Lyubov</a:t>
            </a:r>
            <a:r>
              <a:rPr lang="en-US" altLang="en-US" sz="1600" b="1" dirty="0"/>
              <a:t> Popova, </a:t>
            </a:r>
            <a:r>
              <a:rPr lang="en-US" altLang="en-US" sz="1600" dirty="0"/>
              <a:t>stage design for Meyerhold’s production of </a:t>
            </a:r>
            <a:br>
              <a:rPr lang="en-US" altLang="en-US" sz="1600" dirty="0"/>
            </a:br>
            <a:r>
              <a:rPr lang="en-US" altLang="en-US" sz="1600" dirty="0"/>
              <a:t>Fernand </a:t>
            </a:r>
            <a:r>
              <a:rPr lang="en-US" altLang="en-US" sz="1600" dirty="0" err="1"/>
              <a:t>Crommelynck's</a:t>
            </a:r>
            <a:r>
              <a:rPr lang="en-US" altLang="en-US" sz="1600" dirty="0"/>
              <a:t> (1921) play, </a:t>
            </a:r>
            <a:r>
              <a:rPr lang="en-US" altLang="en-US" sz="1600" i="1" dirty="0"/>
              <a:t>The Magnanimous Cuckold</a:t>
            </a:r>
            <a:r>
              <a:rPr lang="en-US" altLang="en-US" sz="1600" dirty="0"/>
              <a:t>, 1922</a:t>
            </a:r>
          </a:p>
        </p:txBody>
      </p:sp>
      <p:pic>
        <p:nvPicPr>
          <p:cNvPr id="17411" name="Picture 4" descr="Popova_meyerhold_CuckoldPhoto_1922">
            <a:extLst>
              <a:ext uri="{FF2B5EF4-FFF2-40B4-BE49-F238E27FC236}">
                <a16:creationId xmlns:a16="http://schemas.microsoft.com/office/drawing/2014/main" id="{C8710D21-40BD-4846-BCE0-4677F3C55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821" y="664861"/>
            <a:ext cx="7674679" cy="530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Popova_set_for_magnanimous_cuckold">
            <a:extLst>
              <a:ext uri="{FF2B5EF4-FFF2-40B4-BE49-F238E27FC236}">
                <a16:creationId xmlns:a16="http://schemas.microsoft.com/office/drawing/2014/main" id="{0A8D17A7-AF36-45A9-88C9-994929524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914400"/>
            <a:ext cx="400914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D92F50E-4D44-4067-82B7-E023EE96C32B}"/>
              </a:ext>
            </a:extLst>
          </p:cNvPr>
          <p:cNvSpPr>
            <a:spLocks noGrp="1" noChangeArrowheads="1"/>
          </p:cNvSpPr>
          <p:nvPr>
            <p:ph type="title"/>
          </p:nvPr>
        </p:nvSpPr>
        <p:spPr>
          <a:xfrm>
            <a:off x="152400" y="-11545"/>
            <a:ext cx="11887200" cy="830588"/>
          </a:xfrm>
        </p:spPr>
        <p:txBody>
          <a:bodyPr/>
          <a:lstStyle/>
          <a:p>
            <a:pPr eaLnBrk="1" hangingPunct="1"/>
            <a:r>
              <a:rPr lang="en-US" altLang="en-US" sz="1600" dirty="0" err="1"/>
              <a:t>Lyubov</a:t>
            </a:r>
            <a:r>
              <a:rPr lang="en-US" altLang="en-US" sz="1600" dirty="0"/>
              <a:t> Popova’s costume designs for “Actor #7” and “Worker” “Actor #5” anonymous players in </a:t>
            </a:r>
            <a:r>
              <a:rPr lang="en-US" altLang="en-US" sz="1600" i="1" dirty="0"/>
              <a:t>The Magnanimous Cuckold</a:t>
            </a:r>
            <a:r>
              <a:rPr lang="en-US" altLang="en-US" sz="1600" dirty="0"/>
              <a:t>, 1922 </a:t>
            </a:r>
          </a:p>
        </p:txBody>
      </p:sp>
      <p:pic>
        <p:nvPicPr>
          <p:cNvPr id="18435" name="Picture 4" descr="popova_actorno7_costume_magnanimous_cuckold">
            <a:extLst>
              <a:ext uri="{FF2B5EF4-FFF2-40B4-BE49-F238E27FC236}">
                <a16:creationId xmlns:a16="http://schemas.microsoft.com/office/drawing/2014/main" id="{3E46C0EA-EAC3-44D1-A0E9-137D1FFF2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3475441" cy="486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7F952CB-BEAB-4AA9-8C25-ADA0A8D9987F}"/>
              </a:ext>
            </a:extLst>
          </p:cNvPr>
          <p:cNvPicPr>
            <a:picLocks noChangeAspect="1"/>
          </p:cNvPicPr>
          <p:nvPr/>
        </p:nvPicPr>
        <p:blipFill>
          <a:blip r:embed="rId3"/>
          <a:stretch>
            <a:fillRect/>
          </a:stretch>
        </p:blipFill>
        <p:spPr>
          <a:xfrm>
            <a:off x="8153400" y="1295400"/>
            <a:ext cx="3667125" cy="4980286"/>
          </a:xfrm>
          <a:prstGeom prst="rect">
            <a:avLst/>
          </a:prstGeom>
        </p:spPr>
      </p:pic>
      <p:pic>
        <p:nvPicPr>
          <p:cNvPr id="3" name="Picture 2">
            <a:extLst>
              <a:ext uri="{FF2B5EF4-FFF2-40B4-BE49-F238E27FC236}">
                <a16:creationId xmlns:a16="http://schemas.microsoft.com/office/drawing/2014/main" id="{74E651B5-3290-4740-BA54-6BC400153546}"/>
              </a:ext>
            </a:extLst>
          </p:cNvPr>
          <p:cNvPicPr>
            <a:picLocks noChangeAspect="1"/>
          </p:cNvPicPr>
          <p:nvPr/>
        </p:nvPicPr>
        <p:blipFill>
          <a:blip r:embed="rId4"/>
          <a:stretch>
            <a:fillRect/>
          </a:stretch>
        </p:blipFill>
        <p:spPr>
          <a:xfrm>
            <a:off x="5295762" y="2095500"/>
            <a:ext cx="2390915" cy="3276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7025A7F-CCF2-4DB8-B9BB-0A338ED48148}"/>
              </a:ext>
            </a:extLst>
          </p:cNvPr>
          <p:cNvSpPr>
            <a:spLocks noGrp="1" noChangeArrowheads="1"/>
          </p:cNvSpPr>
          <p:nvPr>
            <p:ph type="title"/>
          </p:nvPr>
        </p:nvSpPr>
        <p:spPr>
          <a:xfrm>
            <a:off x="685800" y="1"/>
            <a:ext cx="11201400" cy="2773363"/>
          </a:xfrm>
        </p:spPr>
        <p:txBody>
          <a:bodyPr/>
          <a:lstStyle/>
          <a:p>
            <a:pPr algn="l" eaLnBrk="1" hangingPunct="1"/>
            <a:r>
              <a:rPr lang="en-US" altLang="en-US" sz="1600" b="1" dirty="0"/>
              <a:t>Constructivist  rationalist “</a:t>
            </a:r>
            <a:r>
              <a:rPr lang="en-US" altLang="en-US" sz="1600" b="1" dirty="0" err="1"/>
              <a:t>factura</a:t>
            </a:r>
            <a:r>
              <a:rPr lang="en-US" altLang="en-US" sz="1600" b="1" dirty="0"/>
              <a:t>” versus Expressionist line</a:t>
            </a:r>
            <a:r>
              <a:rPr lang="en-US" altLang="en-US" sz="1600" dirty="0"/>
              <a:t>: </a:t>
            </a:r>
            <a:br>
              <a:rPr lang="en-US" altLang="en-US" sz="1600" dirty="0"/>
            </a:br>
            <a:r>
              <a:rPr lang="en-US" altLang="en-US" sz="1600" i="1" dirty="0">
                <a:latin typeface="Verdana" panose="020B0604030504040204" pitchFamily="34" charset="0"/>
                <a:ea typeface="Verdana" panose="020B0604030504040204" pitchFamily="34" charset="0"/>
                <a:cs typeface="Verdana" panose="020B0604030504040204" pitchFamily="34" charset="0"/>
              </a:rPr>
              <a:t>“The inaccurate, trembling line traced by the hand cannot compare with the straight and precise line drawn with the set square, reproducing the design exactly.  Handcrafted work will have to try to be more industrial.  Drawing as it was conceived in the past loses its value and is transformed into diagram or geometrical projection."   								</a:t>
            </a:r>
            <a:r>
              <a:rPr lang="en-US" altLang="en-US" sz="1600" dirty="0"/>
              <a:t>- </a:t>
            </a:r>
            <a:r>
              <a:rPr lang="en-US" altLang="en-US" sz="1600" dirty="0" err="1"/>
              <a:t>Rodchenko</a:t>
            </a:r>
            <a:br>
              <a:rPr lang="en-US" altLang="en-US" sz="1600" dirty="0"/>
            </a:br>
            <a:br>
              <a:rPr lang="en-US" altLang="en-US" sz="1600" dirty="0"/>
            </a:br>
            <a:r>
              <a:rPr lang="en-US" altLang="en-US" sz="1600" dirty="0"/>
              <a:t>(left) </a:t>
            </a:r>
            <a:r>
              <a:rPr lang="en-US" altLang="en-US" sz="1600" b="1" dirty="0"/>
              <a:t>Wassily Kandinsky</a:t>
            </a:r>
            <a:r>
              <a:rPr lang="en-US" altLang="en-US" sz="1600" dirty="0"/>
              <a:t>, </a:t>
            </a:r>
            <a:r>
              <a:rPr lang="en-US" altLang="en-US" sz="1600" i="1" dirty="0"/>
              <a:t>Watercolor (Number 13),</a:t>
            </a:r>
            <a:r>
              <a:rPr lang="en-US" altLang="en-US" sz="1600" dirty="0"/>
              <a:t> 1913 (expressive line)</a:t>
            </a:r>
            <a:br>
              <a:rPr lang="en-US" altLang="en-US" sz="1600" dirty="0"/>
            </a:br>
            <a:r>
              <a:rPr lang="en-US" altLang="en-US" sz="1600" dirty="0"/>
              <a:t>(right) </a:t>
            </a:r>
            <a:r>
              <a:rPr lang="en-US" altLang="en-US" sz="1600" b="1" dirty="0"/>
              <a:t>El (Eleazar) </a:t>
            </a:r>
            <a:r>
              <a:rPr lang="en-US" altLang="en-US" sz="1600" b="1" dirty="0" err="1"/>
              <a:t>Lissitzky</a:t>
            </a:r>
            <a:r>
              <a:rPr lang="en-US" altLang="en-US" sz="1600" b="1" dirty="0"/>
              <a:t> </a:t>
            </a:r>
            <a:r>
              <a:rPr lang="en-US" altLang="en-US" sz="1600" dirty="0"/>
              <a:t>(Russian, 1890-1941), </a:t>
            </a:r>
            <a:r>
              <a:rPr lang="en-US" altLang="en-US" sz="1600" i="1" dirty="0"/>
              <a:t>Beat the Whites with the Red Wedge</a:t>
            </a:r>
            <a:r>
              <a:rPr lang="en-US" altLang="en-US" sz="1600" dirty="0"/>
              <a:t>, 1919-20 (analytic line = “rationalism” of the machine)</a:t>
            </a:r>
          </a:p>
        </p:txBody>
      </p:sp>
      <p:pic>
        <p:nvPicPr>
          <p:cNvPr id="21507" name="Picture 5" descr="lissitsky_Wedge_1922">
            <a:extLst>
              <a:ext uri="{FF2B5EF4-FFF2-40B4-BE49-F238E27FC236}">
                <a16:creationId xmlns:a16="http://schemas.microsoft.com/office/drawing/2014/main" id="{D714532D-9573-40AF-9A51-282907BD5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01" y="2691342"/>
            <a:ext cx="4885796" cy="373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7" descr="Kandinsky_watercolor No">
            <a:extLst>
              <a:ext uri="{FF2B5EF4-FFF2-40B4-BE49-F238E27FC236}">
                <a16:creationId xmlns:a16="http://schemas.microsoft.com/office/drawing/2014/main" id="{73B7B7A6-5A41-48D8-B550-C7F1D1F53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613029"/>
            <a:ext cx="4957763" cy="389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367E71B-192F-4D74-AB14-159AEB6D87C3}"/>
              </a:ext>
            </a:extLst>
          </p:cNvPr>
          <p:cNvSpPr>
            <a:spLocks noGrp="1" noChangeArrowheads="1"/>
          </p:cNvSpPr>
          <p:nvPr>
            <p:ph type="title"/>
          </p:nvPr>
        </p:nvSpPr>
        <p:spPr>
          <a:xfrm>
            <a:off x="838200" y="152400"/>
            <a:ext cx="10972800" cy="792162"/>
          </a:xfrm>
        </p:spPr>
        <p:txBody>
          <a:bodyPr/>
          <a:lstStyle/>
          <a:p>
            <a:pPr algn="l" eaLnBrk="1" hangingPunct="1"/>
            <a:r>
              <a:rPr lang="en-US" altLang="en-US" sz="1600" b="1" dirty="0"/>
              <a:t>El </a:t>
            </a:r>
            <a:r>
              <a:rPr lang="en-US" altLang="en-US" sz="1600" b="1" dirty="0" err="1"/>
              <a:t>Lissitzky</a:t>
            </a:r>
            <a:r>
              <a:rPr lang="en-US" altLang="en-US" sz="1600" dirty="0"/>
              <a:t>, Russian artist, designer, photographer, typographer, polemicist and architect. </a:t>
            </a:r>
            <a:r>
              <a:rPr lang="en-US" altLang="en-US" sz="1600" i="1" dirty="0"/>
              <a:t>The Constructor (Self-Portrait),</a:t>
            </a:r>
            <a:r>
              <a:rPr lang="en-US" altLang="en-US" sz="1600" dirty="0"/>
              <a:t> 1924, gelatin-silver print, double exposure</a:t>
            </a:r>
          </a:p>
        </p:txBody>
      </p:sp>
      <p:pic>
        <p:nvPicPr>
          <p:cNvPr id="22531" name="Picture 4" descr="lissitsky_el_constructor_1224">
            <a:extLst>
              <a:ext uri="{FF2B5EF4-FFF2-40B4-BE49-F238E27FC236}">
                <a16:creationId xmlns:a16="http://schemas.microsoft.com/office/drawing/2014/main" id="{C073DBFE-821B-457A-AD96-EF12E0395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423"/>
          <a:stretch>
            <a:fillRect/>
          </a:stretch>
        </p:blipFill>
        <p:spPr bwMode="auto">
          <a:xfrm>
            <a:off x="3352801" y="1219200"/>
            <a:ext cx="5438775"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6FCB2A4-DA6E-468F-B3CB-9B168BBF9621}"/>
              </a:ext>
            </a:extLst>
          </p:cNvPr>
          <p:cNvSpPr>
            <a:spLocks noGrp="1" noChangeArrowheads="1"/>
          </p:cNvSpPr>
          <p:nvPr>
            <p:ph type="title"/>
          </p:nvPr>
        </p:nvSpPr>
        <p:spPr>
          <a:xfrm>
            <a:off x="152400" y="0"/>
            <a:ext cx="11887200" cy="1676400"/>
          </a:xfrm>
        </p:spPr>
        <p:txBody>
          <a:bodyPr/>
          <a:lstStyle/>
          <a:p>
            <a:pPr algn="l" eaLnBrk="1" hangingPunct="1"/>
            <a:r>
              <a:rPr lang="en-US" altLang="en-US" sz="1600" dirty="0">
                <a:latin typeface="Verdana" panose="020B0604030504040204" pitchFamily="34" charset="0"/>
                <a:ea typeface="Verdana" panose="020B0604030504040204" pitchFamily="34" charset="0"/>
                <a:cs typeface="Verdana" panose="020B0604030504040204" pitchFamily="34" charset="0"/>
              </a:rPr>
              <a:t>(left) </a:t>
            </a:r>
            <a:r>
              <a:rPr lang="en-US" altLang="en-US" sz="1600" b="1" dirty="0" err="1">
                <a:latin typeface="Verdana" panose="020B0604030504040204" pitchFamily="34" charset="0"/>
                <a:ea typeface="Verdana" panose="020B0604030504040204" pitchFamily="34" charset="0"/>
                <a:cs typeface="Verdana" panose="020B0604030504040204" pitchFamily="34" charset="0"/>
              </a:rPr>
              <a:t>Lissitzky</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err="1">
                <a:latin typeface="Verdana" panose="020B0604030504040204" pitchFamily="34" charset="0"/>
                <a:ea typeface="Verdana" panose="020B0604030504040204" pitchFamily="34" charset="0"/>
                <a:cs typeface="Verdana" panose="020B0604030504040204" pitchFamily="34" charset="0"/>
              </a:rPr>
              <a:t>Proun</a:t>
            </a:r>
            <a:r>
              <a:rPr lang="en-US" altLang="en-US" sz="1600" i="1" dirty="0">
                <a:latin typeface="Verdana" panose="020B0604030504040204" pitchFamily="34" charset="0"/>
                <a:ea typeface="Verdana" panose="020B0604030504040204" pitchFamily="34" charset="0"/>
                <a:cs typeface="Verdana" panose="020B0604030504040204" pitchFamily="34" charset="0"/>
              </a:rPr>
              <a:t> 19d</a:t>
            </a:r>
            <a:r>
              <a:rPr lang="en-US" altLang="en-US" sz="1600" dirty="0">
                <a:latin typeface="Verdana" panose="020B0604030504040204" pitchFamily="34" charset="0"/>
                <a:ea typeface="Verdana" panose="020B0604030504040204" pitchFamily="34" charset="0"/>
                <a:cs typeface="Verdana" panose="020B0604030504040204" pitchFamily="34" charset="0"/>
              </a:rPr>
              <a:t>, c. 1922, gesso, oil and collage on wood 38 x 38” </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(right) </a:t>
            </a:r>
            <a:r>
              <a:rPr lang="en-US" altLang="en-US" sz="1600" b="1" dirty="0" err="1">
                <a:latin typeface="Verdana" panose="020B0604030504040204" pitchFamily="34" charset="0"/>
                <a:ea typeface="Verdana" panose="020B0604030504040204" pitchFamily="34" charset="0"/>
                <a:cs typeface="Verdana" panose="020B0604030504040204" pitchFamily="34" charset="0"/>
              </a:rPr>
              <a:t>Lissitzky</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a:latin typeface="Verdana" panose="020B0604030504040204" pitchFamily="34" charset="0"/>
                <a:ea typeface="Verdana" panose="020B0604030504040204" pitchFamily="34" charset="0"/>
                <a:cs typeface="Verdana" panose="020B0604030504040204" pitchFamily="34" charset="0"/>
              </a:rPr>
              <a:t>Construction 99 (</a:t>
            </a:r>
            <a:r>
              <a:rPr lang="en-US" altLang="en-US" sz="1600" i="1" dirty="0" err="1">
                <a:latin typeface="Verdana" panose="020B0604030504040204" pitchFamily="34" charset="0"/>
                <a:ea typeface="Verdana" panose="020B0604030504040204" pitchFamily="34" charset="0"/>
                <a:cs typeface="Verdana" panose="020B0604030504040204" pitchFamily="34" charset="0"/>
              </a:rPr>
              <a:t>Proun</a:t>
            </a:r>
            <a:r>
              <a:rPr lang="en-US" altLang="en-US" sz="1600" i="1" dirty="0">
                <a:latin typeface="Verdana" panose="020B0604030504040204" pitchFamily="34" charset="0"/>
                <a:ea typeface="Verdana" panose="020B0604030504040204" pitchFamily="34" charset="0"/>
                <a:cs typeface="Verdana" panose="020B0604030504040204" pitchFamily="34" charset="0"/>
              </a:rPr>
              <a:t> 99),</a:t>
            </a:r>
            <a:r>
              <a:rPr lang="en-US" altLang="en-US" sz="1600" dirty="0">
                <a:latin typeface="Verdana" panose="020B0604030504040204" pitchFamily="34" charset="0"/>
                <a:ea typeface="Verdana" panose="020B0604030504040204" pitchFamily="34" charset="0"/>
                <a:cs typeface="Verdana" panose="020B0604030504040204" pitchFamily="34" charset="0"/>
              </a:rPr>
              <a:t> 1924-25, oil on wood, 50 x 38”</a:t>
            </a:r>
            <a:br>
              <a:rPr lang="en-US" altLang="en-US" sz="1600" dirty="0"/>
            </a:br>
            <a:br>
              <a:rPr lang="en-US" altLang="en-US" sz="1600" dirty="0"/>
            </a:br>
            <a:r>
              <a:rPr lang="en-US" altLang="en-US" sz="1600" i="1" dirty="0"/>
              <a:t>PROUN</a:t>
            </a:r>
            <a:r>
              <a:rPr lang="en-US" altLang="en-US" sz="1600" dirty="0"/>
              <a:t> (an acronym for “project for the affirmation of the new” in Russian, </a:t>
            </a:r>
            <a:r>
              <a:rPr lang="en-US" altLang="en-US" sz="1600" i="1" dirty="0"/>
              <a:t>"the station where one changes from painting to architecture." </a:t>
            </a:r>
            <a:br>
              <a:rPr lang="en-US" altLang="en-US" sz="1600" dirty="0"/>
            </a:br>
            <a:endParaRPr lang="en-US" altLang="en-US" sz="1600" dirty="0"/>
          </a:p>
        </p:txBody>
      </p:sp>
      <p:pic>
        <p:nvPicPr>
          <p:cNvPr id="23555" name="Picture 4" descr="Lissitzky_proun_19d_1922">
            <a:extLst>
              <a:ext uri="{FF2B5EF4-FFF2-40B4-BE49-F238E27FC236}">
                <a16:creationId xmlns:a16="http://schemas.microsoft.com/office/drawing/2014/main" id="{C864D8A8-9AE4-4457-BA75-61EF0D14A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92062"/>
            <a:ext cx="4779964" cy="4953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6" descr="lissitzky_proun99_1924_25">
            <a:extLst>
              <a:ext uri="{FF2B5EF4-FFF2-40B4-BE49-F238E27FC236}">
                <a16:creationId xmlns:a16="http://schemas.microsoft.com/office/drawing/2014/main" id="{371F046A-419C-4CA4-8FA1-8C91A7624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765" y="1447800"/>
            <a:ext cx="3886199" cy="5242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F04B85A-D72B-47F8-A83C-EC693FA42D06}"/>
              </a:ext>
            </a:extLst>
          </p:cNvPr>
          <p:cNvSpPr>
            <a:spLocks noGrp="1" noChangeArrowheads="1"/>
          </p:cNvSpPr>
          <p:nvPr>
            <p:ph type="title"/>
          </p:nvPr>
        </p:nvSpPr>
        <p:spPr>
          <a:xfrm>
            <a:off x="2133600" y="304800"/>
            <a:ext cx="8229600" cy="1143000"/>
          </a:xfrm>
        </p:spPr>
        <p:txBody>
          <a:bodyPr/>
          <a:lstStyle/>
          <a:p>
            <a:pPr eaLnBrk="1" hangingPunct="1"/>
            <a:r>
              <a:rPr lang="en-US" altLang="en-US" sz="1600" b="1">
                <a:latin typeface="Verdana" panose="020B0604030504040204" pitchFamily="34" charset="0"/>
                <a:ea typeface="Verdana" panose="020B0604030504040204" pitchFamily="34" charset="0"/>
                <a:cs typeface="Verdana" panose="020B0604030504040204" pitchFamily="34" charset="0"/>
              </a:rPr>
              <a:t>Soviet Socialist Realism:</a:t>
            </a:r>
            <a:r>
              <a:rPr lang="en-US" altLang="en-US" sz="1600">
                <a:latin typeface="Verdana" panose="020B0604030504040204" pitchFamily="34" charset="0"/>
                <a:ea typeface="Verdana" panose="020B0604030504040204" pitchFamily="34" charset="0"/>
                <a:cs typeface="Verdana" panose="020B0604030504040204" pitchFamily="34" charset="0"/>
              </a:rPr>
              <a:t> the “other” Communist art</a:t>
            </a:r>
            <a:br>
              <a:rPr lang="en-US" altLang="en-US" sz="1600" b="1">
                <a:latin typeface="Verdana" panose="020B0604030504040204" pitchFamily="34" charset="0"/>
                <a:ea typeface="Verdana" panose="020B0604030504040204" pitchFamily="34" charset="0"/>
                <a:cs typeface="Verdana" panose="020B0604030504040204" pitchFamily="34" charset="0"/>
              </a:rPr>
            </a:br>
            <a:r>
              <a:rPr lang="en-US" altLang="en-US" sz="1600" b="1">
                <a:latin typeface="Verdana" panose="020B0604030504040204" pitchFamily="34" charset="0"/>
                <a:ea typeface="Verdana" panose="020B0604030504040204" pitchFamily="34" charset="0"/>
                <a:cs typeface="Verdana" panose="020B0604030504040204" pitchFamily="34" charset="0"/>
              </a:rPr>
              <a:t>Isaak Brodsky </a:t>
            </a:r>
            <a:r>
              <a:rPr lang="en-US" altLang="en-US" sz="1600">
                <a:latin typeface="Verdana" panose="020B0604030504040204" pitchFamily="34" charset="0"/>
                <a:ea typeface="Verdana" panose="020B0604030504040204" pitchFamily="34" charset="0"/>
                <a:cs typeface="Verdana" panose="020B0604030504040204" pitchFamily="34" charset="0"/>
              </a:rPr>
              <a:t>(Russian, 1884-1939), </a:t>
            </a:r>
            <a:r>
              <a:rPr lang="en-US" altLang="en-US" sz="1600" i="1">
                <a:latin typeface="Verdana" panose="020B0604030504040204" pitchFamily="34" charset="0"/>
                <a:ea typeface="Verdana" panose="020B0604030504040204" pitchFamily="34" charset="0"/>
                <a:cs typeface="Verdana" panose="020B0604030504040204" pitchFamily="34" charset="0"/>
              </a:rPr>
              <a:t>V.I. Lenin at Smolny</a:t>
            </a:r>
            <a:r>
              <a:rPr lang="en-US" altLang="en-US" sz="1600">
                <a:latin typeface="Verdana" panose="020B0604030504040204" pitchFamily="34" charset="0"/>
                <a:ea typeface="Verdana" panose="020B0604030504040204" pitchFamily="34" charset="0"/>
                <a:cs typeface="Verdana" panose="020B0604030504040204" pitchFamily="34" charset="0"/>
              </a:rPr>
              <a:t>, 1930 </a:t>
            </a:r>
          </a:p>
        </p:txBody>
      </p:sp>
      <p:pic>
        <p:nvPicPr>
          <p:cNvPr id="24579" name="Picture 1">
            <a:extLst>
              <a:ext uri="{FF2B5EF4-FFF2-40B4-BE49-F238E27FC236}">
                <a16:creationId xmlns:a16="http://schemas.microsoft.com/office/drawing/2014/main" id="{4F9AE47F-C64C-4208-9CBD-EC582210D6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1"/>
            <a:ext cx="6681788" cy="466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tatlin_counterrelief_1915">
            <a:extLst>
              <a:ext uri="{FF2B5EF4-FFF2-40B4-BE49-F238E27FC236}">
                <a16:creationId xmlns:a16="http://schemas.microsoft.com/office/drawing/2014/main" id="{5C210E53-F299-42B7-BAA9-8B023C9AB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8252"/>
            <a:ext cx="40386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picasso_maquette_for_guitar_1912">
            <a:extLst>
              <a:ext uri="{FF2B5EF4-FFF2-40B4-BE49-F238E27FC236}">
                <a16:creationId xmlns:a16="http://schemas.microsoft.com/office/drawing/2014/main" id="{C0017119-695D-4DDB-A855-E050FC887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298" y="838200"/>
            <a:ext cx="2312102" cy="418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a:extLst>
              <a:ext uri="{FF2B5EF4-FFF2-40B4-BE49-F238E27FC236}">
                <a16:creationId xmlns:a16="http://schemas.microsoft.com/office/drawing/2014/main" id="{546DE545-F8C7-42A4-86FF-330D059C3D0E}"/>
              </a:ext>
            </a:extLst>
          </p:cNvPr>
          <p:cNvSpPr>
            <a:spLocks noGrp="1" noChangeArrowheads="1"/>
          </p:cNvSpPr>
          <p:nvPr>
            <p:ph type="title"/>
          </p:nvPr>
        </p:nvSpPr>
        <p:spPr>
          <a:xfrm>
            <a:off x="876300" y="5715000"/>
            <a:ext cx="9677400" cy="1143000"/>
          </a:xfrm>
        </p:spPr>
        <p:txBody>
          <a:bodyPr/>
          <a:lstStyle/>
          <a:p>
            <a:pPr algn="l" eaLnBrk="1" hangingPunct="1"/>
            <a:r>
              <a:rPr lang="en-US" altLang="en-US" sz="1600" dirty="0"/>
              <a:t>(left) </a:t>
            </a:r>
            <a:r>
              <a:rPr lang="en-US" altLang="en-US" sz="1600" b="1" dirty="0"/>
              <a:t>Vladimir </a:t>
            </a:r>
            <a:r>
              <a:rPr lang="en-US" altLang="en-US" sz="1600" b="1" dirty="0" err="1"/>
              <a:t>Tatlin</a:t>
            </a:r>
            <a:r>
              <a:rPr lang="en-US" altLang="en-US" sz="1600" b="1" dirty="0"/>
              <a:t> </a:t>
            </a:r>
            <a:r>
              <a:rPr lang="en-US" altLang="en-US" sz="1600" dirty="0"/>
              <a:t>(Russian, 1895-1953) </a:t>
            </a:r>
            <a:r>
              <a:rPr lang="en-US" altLang="en-US" sz="1600" i="1" dirty="0"/>
              <a:t>Counter-Relief</a:t>
            </a:r>
            <a:r>
              <a:rPr lang="en-US" altLang="en-US" sz="1600" dirty="0"/>
              <a:t>, 1915, iron, copper, wood, and rope, 28 x 46”  </a:t>
            </a:r>
            <a:br>
              <a:rPr lang="en-US" altLang="en-US" sz="1600" dirty="0"/>
            </a:br>
            <a:r>
              <a:rPr lang="en-US" altLang="en-US" sz="1600" dirty="0"/>
              <a:t>	Shown at </a:t>
            </a:r>
            <a:r>
              <a:rPr lang="en-US" altLang="en-US" sz="1600" i="1" dirty="0"/>
              <a:t>0.10: The Last Futurist Exhibition in Petrograd</a:t>
            </a:r>
            <a:br>
              <a:rPr lang="en-US" altLang="en-US" sz="1600" i="1" dirty="0"/>
            </a:br>
            <a:br>
              <a:rPr lang="en-US" altLang="en-US" sz="1600" dirty="0"/>
            </a:br>
            <a:r>
              <a:rPr lang="en-US" altLang="en-US" sz="1600" dirty="0"/>
              <a:t>(right) </a:t>
            </a:r>
            <a:r>
              <a:rPr lang="en-US" altLang="en-US" sz="1600" b="1" dirty="0"/>
              <a:t>Picasso</a:t>
            </a:r>
            <a:r>
              <a:rPr lang="en-US" altLang="en-US" sz="1600" dirty="0"/>
              <a:t>, </a:t>
            </a:r>
            <a:r>
              <a:rPr lang="en-US" altLang="en-US" sz="1600" i="1" dirty="0" err="1"/>
              <a:t>Maquette</a:t>
            </a:r>
            <a:r>
              <a:rPr lang="en-US" altLang="en-US" sz="1600" i="1" dirty="0"/>
              <a:t> for Guitar</a:t>
            </a:r>
            <a:r>
              <a:rPr lang="en-US" altLang="en-US" sz="1600" dirty="0"/>
              <a:t>, 1912, cardboard, string, and wire, 25 x 13 x 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DC3E22C-559F-44A0-9317-3E5CBF1390FA}"/>
              </a:ext>
            </a:extLst>
          </p:cNvPr>
          <p:cNvSpPr>
            <a:spLocks noGrp="1" noChangeArrowheads="1"/>
          </p:cNvSpPr>
          <p:nvPr>
            <p:ph type="title"/>
          </p:nvPr>
        </p:nvSpPr>
        <p:spPr/>
        <p:txBody>
          <a:bodyPr/>
          <a:lstStyle/>
          <a:p>
            <a:pPr algn="l" eaLnBrk="1" hangingPunct="1"/>
            <a:r>
              <a:rPr lang="en-US" altLang="en-US" sz="1600" dirty="0"/>
              <a:t>(left) </a:t>
            </a:r>
            <a:r>
              <a:rPr lang="en-US" altLang="en-US" sz="1600" b="1" dirty="0"/>
              <a:t>El </a:t>
            </a:r>
            <a:r>
              <a:rPr lang="en-US" altLang="en-US" sz="1600" b="1" dirty="0" err="1"/>
              <a:t>Lissitzky</a:t>
            </a:r>
            <a:r>
              <a:rPr lang="en-US" altLang="en-US" sz="1600" b="1" dirty="0"/>
              <a:t> </a:t>
            </a:r>
            <a:r>
              <a:rPr lang="en-US" altLang="en-US" sz="1600" i="1" dirty="0"/>
              <a:t>Beat the Whites with the Red Wedge</a:t>
            </a:r>
            <a:r>
              <a:rPr lang="en-US" altLang="en-US" sz="1600" dirty="0"/>
              <a:t>, 1919-20 (Civil War,1917-1921) </a:t>
            </a:r>
            <a:br>
              <a:rPr lang="en-US" altLang="en-US" sz="1600" dirty="0"/>
            </a:br>
            <a:r>
              <a:rPr lang="en-US" altLang="en-US" sz="1600" dirty="0"/>
              <a:t>(right) Soviet propaganda poster featuring the destruction of </a:t>
            </a:r>
            <a:r>
              <a:rPr lang="en-US" altLang="en-US" sz="1600" i="1" dirty="0"/>
              <a:t>White Poland, 1919</a:t>
            </a:r>
            <a:r>
              <a:rPr lang="en-US" altLang="en-US" sz="1600" dirty="0"/>
              <a:t> </a:t>
            </a:r>
          </a:p>
        </p:txBody>
      </p:sp>
      <p:pic>
        <p:nvPicPr>
          <p:cNvPr id="25603" name="Picture 3" descr="lissitsky_Wedge_1922">
            <a:extLst>
              <a:ext uri="{FF2B5EF4-FFF2-40B4-BE49-F238E27FC236}">
                <a16:creationId xmlns:a16="http://schemas.microsoft.com/office/drawing/2014/main" id="{0C18AB5E-2D79-4506-A0EA-F05D9642991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8836" y="1604910"/>
            <a:ext cx="5041900" cy="3851899"/>
          </a:xfrm>
          <a:noFill/>
          <a:ln>
            <a:solidFill>
              <a:srgbClr val="C0C0C0"/>
            </a:solidFill>
            <a:miter lim="800000"/>
            <a:headEnd/>
            <a:tailEnd/>
          </a:ln>
        </p:spPr>
      </p:pic>
      <p:pic>
        <p:nvPicPr>
          <p:cNvPr id="25604" name="Picture 4" descr="Lissitzky_Polish_soviet_propaganda_poster_1920">
            <a:extLst>
              <a:ext uri="{FF2B5EF4-FFF2-40B4-BE49-F238E27FC236}">
                <a16:creationId xmlns:a16="http://schemas.microsoft.com/office/drawing/2014/main" id="{4F47AE7A-6669-4D2A-8901-FD558FFFA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92"/>
            <a:ext cx="5041900" cy="3757166"/>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5605" name="Text Box 5">
            <a:extLst>
              <a:ext uri="{FF2B5EF4-FFF2-40B4-BE49-F238E27FC236}">
                <a16:creationId xmlns:a16="http://schemas.microsoft.com/office/drawing/2014/main" id="{8E1BC868-D722-4A4E-8CD6-35DEB70ECFE4}"/>
              </a:ext>
            </a:extLst>
          </p:cNvPr>
          <p:cNvSpPr txBox="1">
            <a:spLocks noChangeArrowheads="1"/>
          </p:cNvSpPr>
          <p:nvPr/>
        </p:nvSpPr>
        <p:spPr bwMode="auto">
          <a:xfrm>
            <a:off x="1676400" y="5738814"/>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latin typeface="Verdana" panose="020B0604030504040204" pitchFamily="34" charset="0"/>
                <a:ea typeface="Verdana" panose="020B0604030504040204" pitchFamily="34" charset="0"/>
                <a:cs typeface="Verdana" panose="020B0604030504040204" pitchFamily="34" charset="0"/>
              </a:rPr>
              <a:t>Russian Constructivism failed to communicate to the people.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7C80830-BDC1-4D7B-B6BF-97E560375DAB}"/>
              </a:ext>
            </a:extLst>
          </p:cNvPr>
          <p:cNvSpPr>
            <a:spLocks noGrp="1" noChangeArrowheads="1"/>
          </p:cNvSpPr>
          <p:nvPr>
            <p:ph type="title"/>
          </p:nvPr>
        </p:nvSpPr>
        <p:spPr/>
        <p:txBody>
          <a:bodyPr/>
          <a:lstStyle/>
          <a:p>
            <a:pPr algn="l" eaLnBrk="1" hangingPunct="1"/>
            <a:r>
              <a:rPr lang="en-US" altLang="en-US" sz="1600" b="1" dirty="0"/>
              <a:t>El </a:t>
            </a:r>
            <a:r>
              <a:rPr lang="en-US" altLang="en-US" sz="1600" b="1" dirty="0" err="1"/>
              <a:t>Lissitzky</a:t>
            </a:r>
            <a:r>
              <a:rPr lang="en-US" altLang="en-US" sz="1600" dirty="0"/>
              <a:t>, (left) </a:t>
            </a:r>
            <a:r>
              <a:rPr lang="en-US" altLang="en-US" sz="1600" dirty="0" err="1"/>
              <a:t>agit</a:t>
            </a:r>
            <a:r>
              <a:rPr lang="en-US" altLang="en-US" sz="1600" dirty="0"/>
              <a:t>-prop panel photographed on the streets of Vitebsk in 1920, reads: "The Machine tool depots of the factories and plants await you. Let's get industry moving."  </a:t>
            </a:r>
            <a:br>
              <a:rPr lang="en-US" altLang="en-US" sz="1600" dirty="0"/>
            </a:br>
            <a:br>
              <a:rPr lang="en-US" altLang="en-US" sz="1600" dirty="0"/>
            </a:br>
            <a:r>
              <a:rPr lang="en-US" altLang="en-US" sz="1600" dirty="0"/>
              <a:t>Compare with WW II Stalinist propaganda poster: “Stalin leads”</a:t>
            </a:r>
          </a:p>
        </p:txBody>
      </p:sp>
      <p:pic>
        <p:nvPicPr>
          <p:cNvPr id="26627" name="Picture 4" descr="agitprop_lissits">
            <a:extLst>
              <a:ext uri="{FF2B5EF4-FFF2-40B4-BE49-F238E27FC236}">
                <a16:creationId xmlns:a16="http://schemas.microsoft.com/office/drawing/2014/main" id="{A22E18A2-D320-45F8-96BA-D1121DBF4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399"/>
            <a:ext cx="5454650" cy="4238611"/>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5" descr="lissitzky_comparison_Stalin_leads_jk">
            <a:extLst>
              <a:ext uri="{FF2B5EF4-FFF2-40B4-BE49-F238E27FC236}">
                <a16:creationId xmlns:a16="http://schemas.microsoft.com/office/drawing/2014/main" id="{42E6EEA7-2E05-4684-B43A-AC0AB6579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171319"/>
            <a:ext cx="3505200" cy="512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369DA78-ECFB-41E3-98B2-827614EB0481}"/>
              </a:ext>
            </a:extLst>
          </p:cNvPr>
          <p:cNvSpPr>
            <a:spLocks noGrp="1" noChangeArrowheads="1"/>
          </p:cNvSpPr>
          <p:nvPr>
            <p:ph type="title"/>
          </p:nvPr>
        </p:nvSpPr>
        <p:spPr>
          <a:xfrm>
            <a:off x="1905000" y="2286000"/>
            <a:ext cx="8229600" cy="1143000"/>
          </a:xfrm>
        </p:spPr>
        <p:txBody>
          <a:bodyPr/>
          <a:lstStyle/>
          <a:p>
            <a:pPr eaLnBrk="1" hangingPunct="1"/>
            <a:r>
              <a:rPr lang="en-US" altLang="en-US" sz="2800" b="1">
                <a:solidFill>
                  <a:srgbClr val="FF0000"/>
                </a:solidFill>
              </a:rPr>
              <a:t>The Bauhaus</a:t>
            </a:r>
            <a:br>
              <a:rPr lang="en-US" altLang="en-US" sz="2800" b="1">
                <a:solidFill>
                  <a:srgbClr val="FF0000"/>
                </a:solidFill>
              </a:rPr>
            </a:br>
            <a:r>
              <a:rPr lang="en-US" altLang="en-US" sz="2000"/>
              <a:t>German Constructivism 1919-1933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58B6A0-BFF5-4355-BA14-4DD47FF47ED1}"/>
              </a:ext>
            </a:extLst>
          </p:cNvPr>
          <p:cNvSpPr>
            <a:spLocks noGrp="1" noChangeArrowheads="1"/>
          </p:cNvSpPr>
          <p:nvPr>
            <p:ph type="title"/>
          </p:nvPr>
        </p:nvSpPr>
        <p:spPr>
          <a:xfrm>
            <a:off x="1752600" y="0"/>
            <a:ext cx="8610600" cy="1417638"/>
          </a:xfrm>
        </p:spPr>
        <p:txBody>
          <a:bodyPr/>
          <a:lstStyle/>
          <a:p>
            <a:pPr algn="l" eaLnBrk="1" hangingPunct="1"/>
            <a:r>
              <a:rPr lang="en-US" altLang="en-US" sz="1600"/>
              <a:t>(left top and bottom)</a:t>
            </a:r>
            <a:r>
              <a:rPr lang="en-US" altLang="en-US" sz="1600" b="1"/>
              <a:t> Walter Gropius</a:t>
            </a:r>
            <a:r>
              <a:rPr lang="en-US" altLang="en-US" sz="1600"/>
              <a:t> (German, 1883-1969) </a:t>
            </a:r>
            <a:r>
              <a:rPr lang="en-US" altLang="en-US" sz="1600" i="1"/>
              <a:t>Bauhaus</a:t>
            </a:r>
            <a:r>
              <a:rPr lang="en-US" altLang="en-US" sz="1600"/>
              <a:t>, Dessau, Germany, 1925, utilizes industrial materials, technologies and style: machine aesthetic. </a:t>
            </a:r>
            <a:br>
              <a:rPr lang="en-US" altLang="en-US" sz="1600"/>
            </a:br>
            <a:r>
              <a:rPr lang="en-US" altLang="en-US" sz="1600"/>
              <a:t>(right) </a:t>
            </a:r>
            <a:r>
              <a:rPr lang="en-US" altLang="en-US" sz="1600" b="1"/>
              <a:t>Lyonel Feininger</a:t>
            </a:r>
            <a:r>
              <a:rPr lang="en-US" altLang="en-US" sz="1600"/>
              <a:t> (American-born German Cubist/Expressionist Painter, 1871-1956), </a:t>
            </a:r>
            <a:r>
              <a:rPr lang="en-US" altLang="en-US" sz="1600" i="1"/>
              <a:t>Cathedral of Socialism</a:t>
            </a:r>
            <a:r>
              <a:rPr lang="en-US" altLang="en-US" sz="1600"/>
              <a:t>, wood-cut for the Bauhaus Manifesto, 1919: craft /expressionist aesthetic. </a:t>
            </a:r>
          </a:p>
        </p:txBody>
      </p:sp>
      <p:pic>
        <p:nvPicPr>
          <p:cNvPr id="28675" name="Picture 4" descr="Bauhaus_Dessau_1925">
            <a:extLst>
              <a:ext uri="{FF2B5EF4-FFF2-40B4-BE49-F238E27FC236}">
                <a16:creationId xmlns:a16="http://schemas.microsoft.com/office/drawing/2014/main" id="{7EDB369A-3551-4F10-A013-010B06B53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1"/>
            <a:ext cx="44958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gropius_bauhaus_dessau_1925_26">
            <a:extLst>
              <a:ext uri="{FF2B5EF4-FFF2-40B4-BE49-F238E27FC236}">
                <a16:creationId xmlns:a16="http://schemas.microsoft.com/office/drawing/2014/main" id="{D9CA8D5D-379E-47B1-A64E-7B5A236BB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78326"/>
            <a:ext cx="3429000" cy="225107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7" descr="vorgeschichte_feininger">
            <a:extLst>
              <a:ext uri="{FF2B5EF4-FFF2-40B4-BE49-F238E27FC236}">
                <a16:creationId xmlns:a16="http://schemas.microsoft.com/office/drawing/2014/main" id="{F8D6BA4F-ECA2-4794-9510-C6BF62DD5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71600"/>
            <a:ext cx="2362200"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8" name="Text Box 10">
            <a:extLst>
              <a:ext uri="{FF2B5EF4-FFF2-40B4-BE49-F238E27FC236}">
                <a16:creationId xmlns:a16="http://schemas.microsoft.com/office/drawing/2014/main" id="{7C6608D6-ED16-4D11-80FC-5A0E93B9EC47}"/>
              </a:ext>
            </a:extLst>
          </p:cNvPr>
          <p:cNvSpPr txBox="1">
            <a:spLocks noChangeArrowheads="1"/>
          </p:cNvSpPr>
          <p:nvPr/>
        </p:nvSpPr>
        <p:spPr bwMode="auto">
          <a:xfrm>
            <a:off x="5943600" y="5314950"/>
            <a:ext cx="4495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chemeClr val="tx2"/>
                </a:solidFill>
              </a:rPr>
              <a:t>In 1923 the school slogan was changed from “A Cathedral of Socialism” based on the Medieval cathedral workshop (</a:t>
            </a:r>
            <a:r>
              <a:rPr lang="en-US" altLang="en-US" sz="1600" i="1">
                <a:solidFill>
                  <a:schemeClr val="tx2"/>
                </a:solidFill>
              </a:rPr>
              <a:t>bauhaus</a:t>
            </a:r>
            <a:r>
              <a:rPr lang="en-US" altLang="en-US" sz="1600">
                <a:solidFill>
                  <a:schemeClr val="tx2"/>
                </a:solidFill>
              </a:rPr>
              <a:t>) to </a:t>
            </a:r>
            <a:r>
              <a:rPr lang="en-US" altLang="en-US" sz="1600" b="1">
                <a:solidFill>
                  <a:srgbClr val="FF0000"/>
                </a:solidFill>
              </a:rPr>
              <a:t>“Art and Technology – A New Unity” </a:t>
            </a:r>
            <a:r>
              <a:rPr lang="en-US" altLang="en-US" sz="1600"/>
              <a:t>based on the machine-production-industrial aesthetic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086369E-307E-4599-9295-82E7CB67FC4A}"/>
              </a:ext>
            </a:extLst>
          </p:cNvPr>
          <p:cNvSpPr>
            <a:spLocks noGrp="1" noChangeArrowheads="1"/>
          </p:cNvSpPr>
          <p:nvPr>
            <p:ph type="title"/>
          </p:nvPr>
        </p:nvSpPr>
        <p:spPr>
          <a:xfrm>
            <a:off x="1981200" y="0"/>
            <a:ext cx="8229600" cy="1417638"/>
          </a:xfrm>
        </p:spPr>
        <p:txBody>
          <a:bodyPr/>
          <a:lstStyle/>
          <a:p>
            <a:pPr algn="l" eaLnBrk="1" hangingPunct="1"/>
            <a:r>
              <a:rPr lang="en-US" altLang="en-US" sz="1600"/>
              <a:t>(left)</a:t>
            </a:r>
            <a:r>
              <a:rPr lang="en-US" altLang="en-US" sz="1600" b="1"/>
              <a:t> Theo van Doesburg</a:t>
            </a:r>
            <a:r>
              <a:rPr lang="en-US" altLang="en-US" sz="1600"/>
              <a:t>, </a:t>
            </a:r>
            <a:r>
              <a:rPr lang="en-US" altLang="en-US" sz="1600" b="1"/>
              <a:t>Sophie Taeuber</a:t>
            </a:r>
            <a:r>
              <a:rPr lang="en-US" altLang="en-US" sz="1600"/>
              <a:t>, and </a:t>
            </a:r>
            <a:r>
              <a:rPr lang="en-US" altLang="en-US" sz="1600" b="1"/>
              <a:t>Jean Arp</a:t>
            </a:r>
            <a:r>
              <a:rPr lang="en-US" altLang="en-US" sz="1600"/>
              <a:t>, De Stijl “Elementarist” interior, Café Aubette, Strasbourg, 1926-28 (destroyed 1940) 1994 restoration</a:t>
            </a:r>
            <a:br>
              <a:rPr lang="en-US" altLang="en-US" sz="1600"/>
            </a:br>
            <a:r>
              <a:rPr lang="en-US" altLang="en-US" sz="1600"/>
              <a:t>(right) </a:t>
            </a:r>
            <a:r>
              <a:rPr lang="en-US" altLang="en-US" sz="1600" b="1"/>
              <a:t>Doesburg</a:t>
            </a:r>
            <a:r>
              <a:rPr lang="en-US" altLang="en-US" sz="1600"/>
              <a:t>, Simultaneous Counter-Composition. (1929–30), oil on canvas, 19 3/4 x 19 5/8"   Doesburg visited Weimar in 1921, moved there in 1922 and taught at the Weimar Bauhaus.</a:t>
            </a:r>
          </a:p>
        </p:txBody>
      </p:sp>
      <p:pic>
        <p:nvPicPr>
          <p:cNvPr id="29699" name="Picture 4" descr="doesburg_cafe_aubette_interior_1994Restoration">
            <a:extLst>
              <a:ext uri="{FF2B5EF4-FFF2-40B4-BE49-F238E27FC236}">
                <a16:creationId xmlns:a16="http://schemas.microsoft.com/office/drawing/2014/main" id="{2B584EC8-C554-4D5C-8352-853C130EF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1"/>
            <a:ext cx="47244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a:extLst>
              <a:ext uri="{FF2B5EF4-FFF2-40B4-BE49-F238E27FC236}">
                <a16:creationId xmlns:a16="http://schemas.microsoft.com/office/drawing/2014/main" id="{D1F5697D-A20C-45BD-B267-BD9A12B5EE0B}"/>
              </a:ext>
            </a:extLst>
          </p:cNvPr>
          <p:cNvSpPr txBox="1">
            <a:spLocks noChangeArrowheads="1"/>
          </p:cNvSpPr>
          <p:nvPr/>
        </p:nvSpPr>
        <p:spPr bwMode="auto">
          <a:xfrm>
            <a:off x="1905000" y="5486400"/>
            <a:ext cx="8534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“Countless ideas produced by modern painting once it shed its old constraints now lie fallow, awaiting their implementation in the trades.” 	</a:t>
            </a:r>
          </a:p>
          <a:p>
            <a:pPr eaLnBrk="1" hangingPunct="1">
              <a:spcBef>
                <a:spcPct val="0"/>
              </a:spcBef>
              <a:buFontTx/>
              <a:buNone/>
            </a:pPr>
            <a:r>
              <a:rPr lang="en-US" altLang="en-US" sz="1600"/>
              <a:t>						- Walter Gropius,1923 </a:t>
            </a:r>
          </a:p>
        </p:txBody>
      </p:sp>
      <p:pic>
        <p:nvPicPr>
          <p:cNvPr id="29701" name="Picture 6" descr="Doesburg_Simultaneous_Counter-Composition_oil_20x201929_30">
            <a:extLst>
              <a:ext uri="{FF2B5EF4-FFF2-40B4-BE49-F238E27FC236}">
                <a16:creationId xmlns:a16="http://schemas.microsoft.com/office/drawing/2014/main" id="{797D8EAA-ADBF-459B-A74F-DF62A70B5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1752600"/>
            <a:ext cx="3179763" cy="32004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886F416-E345-45C2-8409-260E816D75E9}"/>
              </a:ext>
            </a:extLst>
          </p:cNvPr>
          <p:cNvSpPr>
            <a:spLocks noGrp="1" noChangeArrowheads="1"/>
          </p:cNvSpPr>
          <p:nvPr>
            <p:ph type="title"/>
          </p:nvPr>
        </p:nvSpPr>
        <p:spPr/>
        <p:txBody>
          <a:bodyPr/>
          <a:lstStyle/>
          <a:p>
            <a:pPr algn="l" eaLnBrk="1" hangingPunct="1"/>
            <a:r>
              <a:rPr lang="en-US" altLang="en-US" sz="1600" b="1"/>
              <a:t>Paul Klee</a:t>
            </a:r>
            <a:r>
              <a:rPr lang="en-US" altLang="en-US" sz="1600"/>
              <a:t> in Bauhaus (Weimar) studio, 1922; (right) Klee, </a:t>
            </a:r>
            <a:r>
              <a:rPr lang="en-US" altLang="en-US" sz="1600" i="1"/>
              <a:t>Sublime Site Bauhaus</a:t>
            </a:r>
            <a:r>
              <a:rPr lang="en-US" altLang="en-US" sz="1600"/>
              <a:t>, advertising poster for the Bauhaus, 1923.  Klee stayed with the Bauhaus until 1933 when it was closed by the new National Socialist (Nazi) government, and he returned to Switzerland.  </a:t>
            </a:r>
            <a:r>
              <a:rPr lang="en-US" altLang="en-US" sz="1600" i="1"/>
              <a:t>Wassily Kandinsky</a:t>
            </a:r>
            <a:r>
              <a:rPr lang="en-US" altLang="en-US" sz="1600"/>
              <a:t> was also among the Bauhaus workshop masters.</a:t>
            </a:r>
          </a:p>
        </p:txBody>
      </p:sp>
      <p:pic>
        <p:nvPicPr>
          <p:cNvPr id="30723" name="Picture 4" descr="klee_bauhaus_1922">
            <a:extLst>
              <a:ext uri="{FF2B5EF4-FFF2-40B4-BE49-F238E27FC236}">
                <a16:creationId xmlns:a16="http://schemas.microsoft.com/office/drawing/2014/main" id="{EE0E8C64-4082-4010-8FEC-960AE4728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1981201"/>
            <a:ext cx="32289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klee_sublimeSites_bauhaus_1923">
            <a:extLst>
              <a:ext uri="{FF2B5EF4-FFF2-40B4-BE49-F238E27FC236}">
                <a16:creationId xmlns:a16="http://schemas.microsoft.com/office/drawing/2014/main" id="{BAA89DD3-CDC7-46A7-BBFF-71DF86F0A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81200"/>
            <a:ext cx="30480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488A7D5-7BAB-4948-B7B0-E166A7EC0019}"/>
              </a:ext>
            </a:extLst>
          </p:cNvPr>
          <p:cNvSpPr>
            <a:spLocks noGrp="1" noChangeArrowheads="1"/>
          </p:cNvSpPr>
          <p:nvPr>
            <p:ph type="title"/>
          </p:nvPr>
        </p:nvSpPr>
        <p:spPr>
          <a:xfrm>
            <a:off x="1828800" y="228600"/>
            <a:ext cx="8382000" cy="990600"/>
          </a:xfrm>
        </p:spPr>
        <p:txBody>
          <a:bodyPr/>
          <a:lstStyle/>
          <a:p>
            <a:pPr algn="l" eaLnBrk="1" hangingPunct="1"/>
            <a:r>
              <a:rPr lang="en-US" altLang="en-US" sz="1600"/>
              <a:t>(left)</a:t>
            </a:r>
            <a:r>
              <a:rPr lang="en-US" altLang="en-US" sz="1600" b="1"/>
              <a:t> Marcel Breuer </a:t>
            </a:r>
            <a:r>
              <a:rPr lang="en-US" altLang="en-US" sz="1600"/>
              <a:t>(Hungarian, 1902 -1981), </a:t>
            </a:r>
            <a:r>
              <a:rPr lang="en-US" altLang="en-US" sz="1600" i="1"/>
              <a:t>Wassily Chair</a:t>
            </a:r>
            <a:r>
              <a:rPr lang="en-US" altLang="en-US" sz="1600"/>
              <a:t> (made for Kandinsky) 1925, tubular bent steel, modular; (right) Bauhaus Steps, current restoration view.  Breuer and Walter Gropius both immigrated to the United States during WW II to teach art at Harvard.</a:t>
            </a:r>
          </a:p>
        </p:txBody>
      </p:sp>
      <p:pic>
        <p:nvPicPr>
          <p:cNvPr id="31747" name="Picture 5" descr="wassily">
            <a:extLst>
              <a:ext uri="{FF2B5EF4-FFF2-40B4-BE49-F238E27FC236}">
                <a16:creationId xmlns:a16="http://schemas.microsoft.com/office/drawing/2014/main" id="{7CFAF2E1-44A9-4C9A-939A-15D555D71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25908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bauhaus_steps_restored">
            <a:extLst>
              <a:ext uri="{FF2B5EF4-FFF2-40B4-BE49-F238E27FC236}">
                <a16:creationId xmlns:a16="http://schemas.microsoft.com/office/drawing/2014/main" id="{53B24A68-98C2-469F-AE67-2F1739A0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42291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D8DE274-BE5F-4413-B2FC-B334E73246AB}"/>
              </a:ext>
            </a:extLst>
          </p:cNvPr>
          <p:cNvSpPr>
            <a:spLocks noGrp="1" noChangeArrowheads="1"/>
          </p:cNvSpPr>
          <p:nvPr>
            <p:ph type="title"/>
          </p:nvPr>
        </p:nvSpPr>
        <p:spPr/>
        <p:txBody>
          <a:bodyPr/>
          <a:lstStyle/>
          <a:p>
            <a:pPr algn="l" eaLnBrk="1" hangingPunct="1"/>
            <a:r>
              <a:rPr lang="en-US" altLang="en-US" sz="1600" b="1"/>
              <a:t>Oskar Schlemmer</a:t>
            </a:r>
            <a:r>
              <a:rPr lang="en-US" altLang="en-US" sz="1600"/>
              <a:t> (German, 1888-1943) </a:t>
            </a:r>
            <a:r>
              <a:rPr lang="en-US" altLang="en-US" sz="1600" i="1"/>
              <a:t>Bauhaus Stairway,</a:t>
            </a:r>
            <a:r>
              <a:rPr lang="en-US" altLang="en-US" sz="1600"/>
              <a:t> 1932, oil on canvas, 64 x 45.“  Schlemmer was Master of the Bauhaus 3-D workshop</a:t>
            </a:r>
          </a:p>
        </p:txBody>
      </p:sp>
      <p:pic>
        <p:nvPicPr>
          <p:cNvPr id="32771" name="Picture 4" descr="bauhaus_steps_restored">
            <a:extLst>
              <a:ext uri="{FF2B5EF4-FFF2-40B4-BE49-F238E27FC236}">
                <a16:creationId xmlns:a16="http://schemas.microsoft.com/office/drawing/2014/main" id="{E90BCFEA-1AA8-4E28-8107-89D45B236EC5}"/>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867401" y="1752601"/>
            <a:ext cx="4221163" cy="4221163"/>
          </a:xfrm>
          <a:noFill/>
        </p:spPr>
      </p:pic>
      <p:pic>
        <p:nvPicPr>
          <p:cNvPr id="32772" name="Picture 5" descr="schlemmer_oskar_bauhausStairway_1932_oil_64x45in">
            <a:extLst>
              <a:ext uri="{FF2B5EF4-FFF2-40B4-BE49-F238E27FC236}">
                <a16:creationId xmlns:a16="http://schemas.microsoft.com/office/drawing/2014/main" id="{006C8CC1-3018-4F7F-ACFF-663473429D3A}"/>
              </a:ext>
            </a:extLst>
          </p:cNvPr>
          <p:cNvPicPr>
            <a:picLocks noChangeAspect="1" noChangeArrowheads="1"/>
          </p:cNvPicPr>
          <p:nvPr/>
        </p:nvPicPr>
        <p:blipFill>
          <a:blip r:embed="rId3">
            <a:lum contrast="8000"/>
            <a:extLst>
              <a:ext uri="{28A0092B-C50C-407E-A947-70E740481C1C}">
                <a14:useLocalDpi xmlns:a14="http://schemas.microsoft.com/office/drawing/2010/main" val="0"/>
              </a:ext>
            </a:extLst>
          </a:blip>
          <a:srcRect/>
          <a:stretch>
            <a:fillRect/>
          </a:stretch>
        </p:blipFill>
        <p:spPr bwMode="auto">
          <a:xfrm>
            <a:off x="2133600" y="1676401"/>
            <a:ext cx="3048000" cy="4354513"/>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D215120-B3A4-4ACB-855E-15350EC25085}"/>
              </a:ext>
            </a:extLst>
          </p:cNvPr>
          <p:cNvSpPr>
            <a:spLocks noGrp="1" noChangeArrowheads="1"/>
          </p:cNvSpPr>
          <p:nvPr>
            <p:ph type="title"/>
          </p:nvPr>
        </p:nvSpPr>
        <p:spPr>
          <a:xfrm>
            <a:off x="1981200" y="0"/>
            <a:ext cx="8229600" cy="914400"/>
          </a:xfrm>
        </p:spPr>
        <p:txBody>
          <a:bodyPr/>
          <a:lstStyle/>
          <a:p>
            <a:pPr algn="l" eaLnBrk="1" hangingPunct="1"/>
            <a:r>
              <a:rPr lang="en-US" altLang="en-US" sz="1600" b="1"/>
              <a:t>Oskar Schlemmer</a:t>
            </a:r>
            <a:r>
              <a:rPr lang="en-US" altLang="en-US" sz="1600"/>
              <a:t>, </a:t>
            </a:r>
            <a:r>
              <a:rPr lang="en-US" altLang="en-US" sz="1600" i="1"/>
              <a:t>Triadic Ballet</a:t>
            </a:r>
            <a:r>
              <a:rPr lang="en-US" altLang="en-US" sz="1600"/>
              <a:t> costumes, 1926 with (right) Schlemmer’s diagrammatic  analysis of form: the human body-machine-sculpture</a:t>
            </a:r>
          </a:p>
        </p:txBody>
      </p:sp>
      <p:pic>
        <p:nvPicPr>
          <p:cNvPr id="33795" name="Picture 4" descr="schlemmer_oscar_triadicBalletCostumes_1926">
            <a:extLst>
              <a:ext uri="{FF2B5EF4-FFF2-40B4-BE49-F238E27FC236}">
                <a16:creationId xmlns:a16="http://schemas.microsoft.com/office/drawing/2014/main" id="{1DEC3000-20D1-4D9A-9A14-7D0FD7523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143001"/>
            <a:ext cx="4533900" cy="2970213"/>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5" descr="schlemmer_oscar_triadicBalletanalysisForm_1926">
            <a:extLst>
              <a:ext uri="{FF2B5EF4-FFF2-40B4-BE49-F238E27FC236}">
                <a16:creationId xmlns:a16="http://schemas.microsoft.com/office/drawing/2014/main" id="{E8F792C0-B75F-46F3-B7FD-C6F4C48EC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33500"/>
            <a:ext cx="3810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Man and Mask">
            <a:extLst>
              <a:ext uri="{FF2B5EF4-FFF2-40B4-BE49-F238E27FC236}">
                <a16:creationId xmlns:a16="http://schemas.microsoft.com/office/drawing/2014/main" id="{EFCB5F94-7C7C-4133-88B4-EDAE142BF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343400"/>
            <a:ext cx="2800350" cy="21209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33798" name="Text Box 8">
            <a:extLst>
              <a:ext uri="{FF2B5EF4-FFF2-40B4-BE49-F238E27FC236}">
                <a16:creationId xmlns:a16="http://schemas.microsoft.com/office/drawing/2014/main" id="{78AA52E0-868E-4395-A54C-E541A97B9B83}"/>
              </a:ext>
            </a:extLst>
          </p:cNvPr>
          <p:cNvSpPr txBox="1">
            <a:spLocks noChangeArrowheads="1"/>
          </p:cNvSpPr>
          <p:nvPr/>
        </p:nvSpPr>
        <p:spPr bwMode="auto">
          <a:xfrm>
            <a:off x="4784725" y="5992814"/>
            <a:ext cx="4802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chemeClr val="tx2"/>
                </a:solidFill>
                <a:hlinkClick r:id="rId5"/>
              </a:rPr>
              <a:t>http://www.rolandcollection.com/home.aspx#D136</a:t>
            </a:r>
            <a:r>
              <a:rPr lang="en-US" altLang="en-US" sz="1600">
                <a:solidFill>
                  <a:schemeClr val="tx2"/>
                </a:solidFill>
              </a:rPr>
              <a:t>  </a:t>
            </a:r>
          </a:p>
          <a:p>
            <a:pPr eaLnBrk="1" hangingPunct="1">
              <a:spcBef>
                <a:spcPct val="0"/>
              </a:spcBef>
              <a:buFontTx/>
              <a:buNone/>
            </a:pPr>
            <a:r>
              <a:rPr lang="en-US" altLang="en-US" sz="1600" i="1">
                <a:solidFill>
                  <a:schemeClr val="tx2"/>
                </a:solidFill>
              </a:rPr>
              <a:t>Man and Mask</a:t>
            </a:r>
            <a:r>
              <a:rPr lang="en-US" altLang="en-US" sz="1600">
                <a:solidFill>
                  <a:schemeClr val="tx2"/>
                </a:solidFill>
              </a:rPr>
              <a:t> Ballet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9700CA8-565B-40D0-905A-710D6DBEA049}"/>
              </a:ext>
            </a:extLst>
          </p:cNvPr>
          <p:cNvSpPr>
            <a:spLocks noGrp="1" noChangeArrowheads="1"/>
          </p:cNvSpPr>
          <p:nvPr>
            <p:ph type="title"/>
          </p:nvPr>
        </p:nvSpPr>
        <p:spPr>
          <a:xfrm>
            <a:off x="1752600" y="152400"/>
            <a:ext cx="8458200" cy="1189038"/>
          </a:xfrm>
        </p:spPr>
        <p:txBody>
          <a:bodyPr/>
          <a:lstStyle/>
          <a:p>
            <a:pPr algn="l" eaLnBrk="1" hangingPunct="1"/>
            <a:r>
              <a:rPr lang="en-US" altLang="en-US" sz="1600" b="1"/>
              <a:t>László Moholy-Nagy (</a:t>
            </a:r>
            <a:r>
              <a:rPr lang="en-US" altLang="en-US" sz="1600"/>
              <a:t>Hungarian photographer, typographer, sculptor, painter, printmaker, and industrial designer, 1895-1946) </a:t>
            </a:r>
            <a:br>
              <a:rPr lang="en-US" altLang="en-US" sz="1600"/>
            </a:br>
            <a:r>
              <a:rPr lang="en-US" altLang="en-US" sz="1600"/>
              <a:t>(left) </a:t>
            </a:r>
            <a:r>
              <a:rPr lang="en-US" altLang="en-US" sz="1600" i="1"/>
              <a:t>Balance study</a:t>
            </a:r>
            <a:r>
              <a:rPr lang="en-US" altLang="en-US" sz="1600"/>
              <a:t>, 1924, wood and metal</a:t>
            </a:r>
            <a:br>
              <a:rPr lang="en-US" altLang="en-US" sz="1600"/>
            </a:br>
            <a:r>
              <a:rPr lang="en-US" altLang="en-US" sz="1600"/>
              <a:t>(center) </a:t>
            </a:r>
            <a:r>
              <a:rPr lang="en-US" altLang="en-US" sz="1600" b="1"/>
              <a:t>László Moholy-Nagy and Lucia Moholy</a:t>
            </a:r>
            <a:r>
              <a:rPr lang="en-US" altLang="en-US" sz="1600"/>
              <a:t>, </a:t>
            </a:r>
            <a:r>
              <a:rPr lang="en-US" altLang="en-US" sz="1600" i="1"/>
              <a:t>Portrait of Moholy-Nagy</a:t>
            </a:r>
            <a:r>
              <a:rPr lang="en-US" altLang="en-US" sz="1600"/>
              <a:t>, 1932</a:t>
            </a:r>
            <a:br>
              <a:rPr lang="en-US" altLang="en-US" sz="1600"/>
            </a:br>
            <a:r>
              <a:rPr lang="en-US" altLang="en-US" sz="1600"/>
              <a:t>(right) </a:t>
            </a:r>
            <a:r>
              <a:rPr lang="en-US" altLang="en-US" sz="1600" b="1"/>
              <a:t>Moholy-Nagy</a:t>
            </a:r>
            <a:r>
              <a:rPr lang="en-US" altLang="en-US" sz="1600"/>
              <a:t>, </a:t>
            </a:r>
            <a:r>
              <a:rPr lang="en-US" altLang="en-US" sz="1600" i="1"/>
              <a:t>AXXV</a:t>
            </a:r>
            <a:r>
              <a:rPr lang="en-US" altLang="en-US" sz="1600"/>
              <a:t>, oil on canvas,1926</a:t>
            </a:r>
          </a:p>
        </p:txBody>
      </p:sp>
      <p:pic>
        <p:nvPicPr>
          <p:cNvPr id="34819" name="Picture 3" descr="moholy_gleichgewichtsstudie">
            <a:extLst>
              <a:ext uri="{FF2B5EF4-FFF2-40B4-BE49-F238E27FC236}">
                <a16:creationId xmlns:a16="http://schemas.microsoft.com/office/drawing/2014/main" id="{EDDC6F6B-DB47-4AB7-A89A-CB441532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2300288" cy="30480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4" descr="moholy_selfPortrait_1932_withCollaborationOfLuciaMoholy">
            <a:extLst>
              <a:ext uri="{FF2B5EF4-FFF2-40B4-BE49-F238E27FC236}">
                <a16:creationId xmlns:a16="http://schemas.microsoft.com/office/drawing/2014/main" id="{4E4E30C4-E963-4244-8375-F13AFD678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1520826"/>
            <a:ext cx="2774950" cy="419417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5" descr="moholy_nagy_axxv_1926">
            <a:extLst>
              <a:ext uri="{FF2B5EF4-FFF2-40B4-BE49-F238E27FC236}">
                <a16:creationId xmlns:a16="http://schemas.microsoft.com/office/drawing/2014/main" id="{840807A4-B677-4846-86E4-0689588B46DF}"/>
              </a:ext>
            </a:extLst>
          </p:cNvPr>
          <p:cNvPicPr>
            <a:picLocks noChangeAspect="1" noChangeArrowheads="1"/>
          </p:cNvPicPr>
          <p:nvPr/>
        </p:nvPicPr>
        <p:blipFill>
          <a:blip r:embed="rId4">
            <a:lum bright="16000" contrast="20000"/>
            <a:extLst>
              <a:ext uri="{28A0092B-C50C-407E-A947-70E740481C1C}">
                <a14:useLocalDpi xmlns:a14="http://schemas.microsoft.com/office/drawing/2010/main" val="0"/>
              </a:ext>
            </a:extLst>
          </a:blip>
          <a:srcRect/>
          <a:stretch>
            <a:fillRect/>
          </a:stretch>
        </p:blipFill>
        <p:spPr bwMode="auto">
          <a:xfrm>
            <a:off x="7381876" y="2260600"/>
            <a:ext cx="3217863" cy="22860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4822" name="Text Box 6">
            <a:extLst>
              <a:ext uri="{FF2B5EF4-FFF2-40B4-BE49-F238E27FC236}">
                <a16:creationId xmlns:a16="http://schemas.microsoft.com/office/drawing/2014/main" id="{6820B285-954A-414F-86EF-462FF8627FC8}"/>
              </a:ext>
            </a:extLst>
          </p:cNvPr>
          <p:cNvSpPr txBox="1">
            <a:spLocks noChangeArrowheads="1"/>
          </p:cNvSpPr>
          <p:nvPr/>
        </p:nvSpPr>
        <p:spPr bwMode="auto">
          <a:xfrm>
            <a:off x="4192589" y="5724526"/>
            <a:ext cx="3578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Moholy-Nagy, Bauhaus master</a:t>
            </a:r>
          </a:p>
          <a:p>
            <a:pPr eaLnBrk="1" hangingPunct="1">
              <a:spcBef>
                <a:spcPct val="0"/>
              </a:spcBef>
              <a:buFontTx/>
              <a:buNone/>
            </a:pPr>
            <a:r>
              <a:rPr lang="en-US" altLang="en-US" sz="1600"/>
              <a:t>replaced Johannes Itten as the</a:t>
            </a:r>
          </a:p>
          <a:p>
            <a:pPr eaLnBrk="1" hangingPunct="1">
              <a:spcBef>
                <a:spcPct val="0"/>
              </a:spcBef>
              <a:buFontTx/>
              <a:buNone/>
            </a:pPr>
            <a:r>
              <a:rPr lang="en-US" altLang="en-US" sz="1600"/>
              <a:t>instructor of the preliminary course</a:t>
            </a:r>
          </a:p>
          <a:p>
            <a:pPr eaLnBrk="1" hangingPunct="1">
              <a:spcBef>
                <a:spcPct val="0"/>
              </a:spcBef>
              <a:buFontTx/>
              <a:buNone/>
            </a:pPr>
            <a:r>
              <a:rPr lang="en-US" altLang="en-US" sz="1600"/>
              <a:t>in 1923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45B439F-13FB-4581-942F-330EF03DC696}"/>
              </a:ext>
            </a:extLst>
          </p:cNvPr>
          <p:cNvSpPr>
            <a:spLocks noGrp="1" noChangeArrowheads="1"/>
          </p:cNvSpPr>
          <p:nvPr>
            <p:ph type="title"/>
          </p:nvPr>
        </p:nvSpPr>
        <p:spPr>
          <a:xfrm>
            <a:off x="1219200" y="0"/>
            <a:ext cx="9753600" cy="1265238"/>
          </a:xfrm>
        </p:spPr>
        <p:txBody>
          <a:bodyPr/>
          <a:lstStyle/>
          <a:p>
            <a:pPr eaLnBrk="1" hangingPunct="1"/>
            <a:r>
              <a:rPr lang="en-US" altLang="en-US" sz="1600" b="1" dirty="0"/>
              <a:t>Vladimir </a:t>
            </a:r>
            <a:r>
              <a:rPr lang="en-US" altLang="en-US" sz="1600" b="1" dirty="0" err="1"/>
              <a:t>Tatlin</a:t>
            </a:r>
            <a:r>
              <a:rPr lang="en-US" altLang="en-US" sz="1600" dirty="0"/>
              <a:t>, </a:t>
            </a:r>
            <a:r>
              <a:rPr lang="en-US" altLang="en-US" sz="1600" i="1" dirty="0"/>
              <a:t>Model for Monument to the Third International</a:t>
            </a:r>
            <a:r>
              <a:rPr lang="en-US" altLang="en-US" sz="1600" dirty="0"/>
              <a:t>, 1919-20, wood, iron, and glass, 20’ high.  </a:t>
            </a:r>
          </a:p>
        </p:txBody>
      </p:sp>
      <p:pic>
        <p:nvPicPr>
          <p:cNvPr id="4099" name="Picture 8" descr="tatlin_monument_to_third_international_1919_20">
            <a:extLst>
              <a:ext uri="{FF2B5EF4-FFF2-40B4-BE49-F238E27FC236}">
                <a16:creationId xmlns:a16="http://schemas.microsoft.com/office/drawing/2014/main" id="{9041A4D6-8C53-4BB4-B618-12DAEDA5E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68" y="1295400"/>
            <a:ext cx="3964058"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1.bp.blogspot.com/-HXo1WCfpL78/Te0WAonvcyI/AAAAAAAAADw/X80GgnbbU1E/s1600/monument-to-the-third-international-side-elevation-depicted-on-a-pamphlet-about-the-monument-written-by-nikolai-punin-1919-1920.jpg">
            <a:extLst>
              <a:ext uri="{FF2B5EF4-FFF2-40B4-BE49-F238E27FC236}">
                <a16:creationId xmlns:a16="http://schemas.microsoft.com/office/drawing/2014/main" id="{667CED03-E8C7-469E-806A-B570A8EE9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95400"/>
            <a:ext cx="43434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1B093C1-95B1-4B7D-8E33-424A3223EDB3}"/>
              </a:ext>
            </a:extLst>
          </p:cNvPr>
          <p:cNvSpPr>
            <a:spLocks noGrp="1" noChangeArrowheads="1"/>
          </p:cNvSpPr>
          <p:nvPr>
            <p:ph type="title"/>
          </p:nvPr>
        </p:nvSpPr>
        <p:spPr>
          <a:xfrm>
            <a:off x="1981200" y="152400"/>
            <a:ext cx="8229600" cy="1143000"/>
          </a:xfrm>
        </p:spPr>
        <p:txBody>
          <a:bodyPr/>
          <a:lstStyle/>
          <a:p>
            <a:pPr algn="l" eaLnBrk="1" hangingPunct="1"/>
            <a:r>
              <a:rPr lang="en-US" altLang="en-US" sz="1600"/>
              <a:t>(left) </a:t>
            </a:r>
            <a:r>
              <a:rPr lang="en-US" altLang="en-US" sz="1600" b="1"/>
              <a:t>Moholy-Nagy</a:t>
            </a:r>
            <a:r>
              <a:rPr lang="en-US" altLang="en-US" sz="1600"/>
              <a:t>, </a:t>
            </a:r>
            <a:r>
              <a:rPr lang="en-US" altLang="en-US" sz="1600" i="1"/>
              <a:t>Bauhaus Balcony</a:t>
            </a:r>
            <a:r>
              <a:rPr lang="en-US" altLang="en-US" sz="1600"/>
              <a:t>, 1926</a:t>
            </a:r>
            <a:br>
              <a:rPr lang="en-US" altLang="en-US" sz="1600"/>
            </a:br>
            <a:r>
              <a:rPr lang="en-US" altLang="en-US" sz="1600"/>
              <a:t>(right) </a:t>
            </a:r>
            <a:r>
              <a:rPr lang="en-US" altLang="en-US" sz="1600" b="1"/>
              <a:t>Rodchenko</a:t>
            </a:r>
            <a:r>
              <a:rPr lang="en-US" altLang="en-US" sz="1600"/>
              <a:t>, </a:t>
            </a:r>
            <a:r>
              <a:rPr lang="en-US" altLang="en-US" sz="1600" i="1"/>
              <a:t>Gathering for the demonstration in the courtyard of the VChUTEMAS (Higher Institute of Technics and Art),</a:t>
            </a:r>
            <a:r>
              <a:rPr lang="en-US" altLang="en-US" sz="1600"/>
              <a:t> 1928  </a:t>
            </a:r>
            <a:br>
              <a:rPr lang="en-US" altLang="en-US" sz="1600"/>
            </a:br>
            <a:r>
              <a:rPr lang="en-US" altLang="en-US" sz="1600"/>
              <a:t>		Constructivist photographs of Constructivist schools</a:t>
            </a:r>
          </a:p>
        </p:txBody>
      </p:sp>
      <p:pic>
        <p:nvPicPr>
          <p:cNvPr id="35843" name="Picture 3" descr="moholyNagy_BauhausBalcony_1926">
            <a:extLst>
              <a:ext uri="{FF2B5EF4-FFF2-40B4-BE49-F238E27FC236}">
                <a16:creationId xmlns:a16="http://schemas.microsoft.com/office/drawing/2014/main" id="{702BC6F1-CF6A-4B11-A3DA-40AB4F8F1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828800"/>
            <a:ext cx="3565525" cy="45720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descr="rodchenko_gathering_for_demonstration">
            <a:extLst>
              <a:ext uri="{FF2B5EF4-FFF2-40B4-BE49-F238E27FC236}">
                <a16:creationId xmlns:a16="http://schemas.microsoft.com/office/drawing/2014/main" id="{9F258926-74D1-40EC-A4BF-445B01C7E6CB}"/>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1" y="1752600"/>
            <a:ext cx="3160713" cy="4648200"/>
          </a:xfrm>
          <a:noFill/>
          <a:ln>
            <a:solidFill>
              <a:srgbClr val="C0C0C0"/>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0BD63A9-AE77-41B8-817E-CD6E5D7C86D9}"/>
              </a:ext>
            </a:extLst>
          </p:cNvPr>
          <p:cNvSpPr>
            <a:spLocks noGrp="1" noChangeArrowheads="1"/>
          </p:cNvSpPr>
          <p:nvPr>
            <p:ph type="title"/>
          </p:nvPr>
        </p:nvSpPr>
        <p:spPr/>
        <p:txBody>
          <a:bodyPr/>
          <a:lstStyle/>
          <a:p>
            <a:pPr algn="l" eaLnBrk="1" hangingPunct="1"/>
            <a:r>
              <a:rPr lang="en-US" altLang="en-US" sz="1600"/>
              <a:t>Moholy-Nagy and students in Bauhaus metal design workshop, 1926, including Marianne Brandt (below right), designer of ceiling lamp (right), 1926, Dessau Bauhaus</a:t>
            </a:r>
          </a:p>
        </p:txBody>
      </p:sp>
      <p:sp>
        <p:nvSpPr>
          <p:cNvPr id="36867" name="Text Box 4">
            <a:extLst>
              <a:ext uri="{FF2B5EF4-FFF2-40B4-BE49-F238E27FC236}">
                <a16:creationId xmlns:a16="http://schemas.microsoft.com/office/drawing/2014/main" id="{E8F06454-8F27-435B-9225-3E485FF21B0C}"/>
              </a:ext>
            </a:extLst>
          </p:cNvPr>
          <p:cNvSpPr txBox="1">
            <a:spLocks noChangeArrowheads="1"/>
          </p:cNvSpPr>
          <p:nvPr/>
        </p:nvSpPr>
        <p:spPr bwMode="auto">
          <a:xfrm>
            <a:off x="6858000" y="5486400"/>
            <a:ext cx="32004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“…Derive the design of an object </a:t>
            </a:r>
          </a:p>
          <a:p>
            <a:pPr eaLnBrk="1" hangingPunct="1">
              <a:spcBef>
                <a:spcPct val="0"/>
              </a:spcBef>
              <a:buFontTx/>
              <a:buNone/>
            </a:pPr>
            <a:r>
              <a:rPr lang="en-US" altLang="en-US" sz="1600"/>
              <a:t>from [its] natural functions and </a:t>
            </a:r>
          </a:p>
          <a:p>
            <a:pPr eaLnBrk="1" hangingPunct="1">
              <a:spcBef>
                <a:spcPct val="0"/>
              </a:spcBef>
              <a:buFontTx/>
              <a:buNone/>
            </a:pPr>
            <a:r>
              <a:rPr lang="en-US" altLang="en-US" sz="1600"/>
              <a:t>conditions."</a:t>
            </a:r>
            <a:br>
              <a:rPr lang="en-US" altLang="en-US" sz="1600"/>
            </a:br>
            <a:r>
              <a:rPr lang="en-US" altLang="en-US" sz="1600"/>
              <a:t>	</a:t>
            </a:r>
            <a:r>
              <a:rPr lang="en-US" altLang="en-US" sz="1600" i="1"/>
              <a:t>Walter Gropius, 1925</a:t>
            </a:r>
            <a:r>
              <a:rPr lang="en-US" altLang="en-US" sz="1800" i="1"/>
              <a:t> </a:t>
            </a:r>
          </a:p>
        </p:txBody>
      </p:sp>
      <p:pic>
        <p:nvPicPr>
          <p:cNvPr id="36868" name="Picture 5" descr="bauhaus_MarianneBrandt_CeilingLamp_aluminum_1926">
            <a:extLst>
              <a:ext uri="{FF2B5EF4-FFF2-40B4-BE49-F238E27FC236}">
                <a16:creationId xmlns:a16="http://schemas.microsoft.com/office/drawing/2014/main" id="{697BCEB8-1E06-4205-9293-ECE4D865F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438400"/>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bauhaus_MoholyNagyandstudents_metalWorkshop_1923">
            <a:extLst>
              <a:ext uri="{FF2B5EF4-FFF2-40B4-BE49-F238E27FC236}">
                <a16:creationId xmlns:a16="http://schemas.microsoft.com/office/drawing/2014/main" id="{9A7078B1-55DA-4572-B782-01578DEA3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1"/>
            <a:ext cx="4191000" cy="2886075"/>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D1789BA-357B-48C8-86D7-CA0E91C8FF00}"/>
              </a:ext>
            </a:extLst>
          </p:cNvPr>
          <p:cNvSpPr>
            <a:spLocks noGrp="1" noChangeArrowheads="1"/>
          </p:cNvSpPr>
          <p:nvPr>
            <p:ph type="title"/>
          </p:nvPr>
        </p:nvSpPr>
        <p:spPr>
          <a:xfrm>
            <a:off x="1981200" y="0"/>
            <a:ext cx="8229600" cy="1143000"/>
          </a:xfrm>
        </p:spPr>
        <p:txBody>
          <a:bodyPr/>
          <a:lstStyle/>
          <a:p>
            <a:pPr eaLnBrk="1" hangingPunct="1"/>
            <a:r>
              <a:rPr lang="en-US" altLang="en-US" sz="1800" b="1" i="1">
                <a:solidFill>
                  <a:srgbClr val="FF0000"/>
                </a:solidFill>
              </a:rPr>
              <a:t>L’Esprit Nouveau</a:t>
            </a:r>
            <a:r>
              <a:rPr lang="en-US" altLang="en-US" sz="1800" b="1">
                <a:solidFill>
                  <a:srgbClr val="FF0000"/>
                </a:solidFill>
              </a:rPr>
              <a:t> (Paris-based Constructivism) </a:t>
            </a:r>
            <a:br>
              <a:rPr lang="en-US" altLang="en-US" sz="1800" b="1"/>
            </a:br>
            <a:r>
              <a:rPr lang="en-US" altLang="en-US" sz="1800" b="1"/>
              <a:t>Le Corbusier</a:t>
            </a:r>
            <a:r>
              <a:rPr lang="en-US" altLang="en-US" sz="1800"/>
              <a:t> (b. Charles-Edouard Jeanneret, Swiss,1887-1965)</a:t>
            </a:r>
            <a:endParaRPr lang="en-US" altLang="en-US" sz="1600"/>
          </a:p>
        </p:txBody>
      </p:sp>
      <p:pic>
        <p:nvPicPr>
          <p:cNvPr id="37891" name="Picture 5" descr="L%27Esprit%2520Nouveau%2520numero%25202">
            <a:extLst>
              <a:ext uri="{FF2B5EF4-FFF2-40B4-BE49-F238E27FC236}">
                <a16:creationId xmlns:a16="http://schemas.microsoft.com/office/drawing/2014/main" id="{7E52BEF2-0453-4F48-99E8-26B579B89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2433638"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descr="LeCorbusier_Chaise">
            <a:extLst>
              <a:ext uri="{FF2B5EF4-FFF2-40B4-BE49-F238E27FC236}">
                <a16:creationId xmlns:a16="http://schemas.microsoft.com/office/drawing/2014/main" id="{B31B46D1-9E51-4283-8C73-C9794E216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91000"/>
            <a:ext cx="2819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9">
            <a:extLst>
              <a:ext uri="{FF2B5EF4-FFF2-40B4-BE49-F238E27FC236}">
                <a16:creationId xmlns:a16="http://schemas.microsoft.com/office/drawing/2014/main" id="{DB3E4159-0BEE-4945-A96A-5ABA7AD770A8}"/>
              </a:ext>
            </a:extLst>
          </p:cNvPr>
          <p:cNvSpPr txBox="1">
            <a:spLocks noChangeArrowheads="1"/>
          </p:cNvSpPr>
          <p:nvPr/>
        </p:nvSpPr>
        <p:spPr bwMode="auto">
          <a:xfrm>
            <a:off x="5943600" y="5943600"/>
            <a:ext cx="357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Le Corbusier 1928 chaise longue</a:t>
            </a:r>
          </a:p>
        </p:txBody>
      </p:sp>
      <p:sp>
        <p:nvSpPr>
          <p:cNvPr id="37894" name="Text Box 11">
            <a:extLst>
              <a:ext uri="{FF2B5EF4-FFF2-40B4-BE49-F238E27FC236}">
                <a16:creationId xmlns:a16="http://schemas.microsoft.com/office/drawing/2014/main" id="{018C2FDC-5D49-4579-8174-83889AD95C42}"/>
              </a:ext>
            </a:extLst>
          </p:cNvPr>
          <p:cNvSpPr txBox="1">
            <a:spLocks noChangeArrowheads="1"/>
          </p:cNvSpPr>
          <p:nvPr/>
        </p:nvSpPr>
        <p:spPr bwMode="auto">
          <a:xfrm>
            <a:off x="1905001" y="4876801"/>
            <a:ext cx="40243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Paris-based magazine 1920-25</a:t>
            </a:r>
          </a:p>
          <a:p>
            <a:pPr eaLnBrk="1" hangingPunct="1">
              <a:spcBef>
                <a:spcPct val="0"/>
              </a:spcBef>
              <a:buFontTx/>
              <a:buNone/>
            </a:pPr>
            <a:r>
              <a:rPr lang="en-US" altLang="en-US" sz="1600"/>
              <a:t>(28 issues) founded by Jenneret and Amédée Ozanfant where Le Corbusier </a:t>
            </a:r>
          </a:p>
          <a:p>
            <a:pPr eaLnBrk="1" hangingPunct="1">
              <a:spcBef>
                <a:spcPct val="0"/>
              </a:spcBef>
              <a:buFontTx/>
              <a:buNone/>
            </a:pPr>
            <a:r>
              <a:rPr lang="en-US" altLang="en-US" sz="1600"/>
              <a:t>published his famous theoretical essays.</a:t>
            </a:r>
          </a:p>
        </p:txBody>
      </p:sp>
      <p:pic>
        <p:nvPicPr>
          <p:cNvPr id="37895" name="Picture 13" descr="le_corbusier01">
            <a:extLst>
              <a:ext uri="{FF2B5EF4-FFF2-40B4-BE49-F238E27FC236}">
                <a16:creationId xmlns:a16="http://schemas.microsoft.com/office/drawing/2014/main" id="{D5566763-A4DD-43C2-91D6-E3EA3B12A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19200"/>
            <a:ext cx="2895600" cy="258445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907CB3A-2955-4BBC-B31A-E5672A60DB65}"/>
              </a:ext>
            </a:extLst>
          </p:cNvPr>
          <p:cNvSpPr>
            <a:spLocks noGrp="1"/>
          </p:cNvSpPr>
          <p:nvPr>
            <p:ph type="title"/>
          </p:nvPr>
        </p:nvSpPr>
        <p:spPr>
          <a:xfrm>
            <a:off x="1981200" y="0"/>
            <a:ext cx="8229600" cy="1600200"/>
          </a:xfrm>
        </p:spPr>
        <p:txBody>
          <a:bodyPr/>
          <a:lstStyle/>
          <a:p>
            <a:pPr algn="l" eaLnBrk="1" hangingPunct="1"/>
            <a:r>
              <a:rPr lang="en-US" altLang="en-US" sz="1600"/>
              <a:t>(left) </a:t>
            </a:r>
            <a:r>
              <a:rPr lang="en-US" altLang="en-US" sz="1600" b="1"/>
              <a:t>Amédée Ozenfant </a:t>
            </a:r>
            <a:r>
              <a:rPr lang="en-US" altLang="en-US" sz="1600"/>
              <a:t>(French painter and architect,1886 -1966), </a:t>
            </a:r>
            <a:r>
              <a:rPr lang="en-US" altLang="en-US" sz="1600" i="1"/>
              <a:t>Guitar and Bottles, </a:t>
            </a:r>
            <a:r>
              <a:rPr lang="en-US" altLang="en-US" sz="1600">
                <a:solidFill>
                  <a:srgbClr val="FF0000"/>
                </a:solidFill>
              </a:rPr>
              <a:t>Purism</a:t>
            </a:r>
            <a:r>
              <a:rPr lang="en-US" altLang="en-US" sz="1600" i="1"/>
              <a:t>; </a:t>
            </a:r>
            <a:r>
              <a:rPr lang="en-US" altLang="en-US" sz="1600"/>
              <a:t>(right) </a:t>
            </a:r>
            <a:r>
              <a:rPr lang="en-US" altLang="en-US" sz="1600" b="1"/>
              <a:t>Le</a:t>
            </a:r>
            <a:r>
              <a:rPr lang="en-US" altLang="en-US" sz="1600"/>
              <a:t> </a:t>
            </a:r>
            <a:r>
              <a:rPr lang="en-US" altLang="en-US" sz="1600" b="1"/>
              <a:t>Corbusier</a:t>
            </a:r>
            <a:r>
              <a:rPr lang="en-US" altLang="en-US" sz="1600"/>
              <a:t>, </a:t>
            </a:r>
            <a:r>
              <a:rPr lang="en-US" altLang="en-US" sz="1600" i="1"/>
              <a:t>Vertical Still Life</a:t>
            </a:r>
            <a:r>
              <a:rPr lang="en-US" altLang="en-US" sz="1600"/>
              <a:t>, 1922, </a:t>
            </a:r>
            <a:r>
              <a:rPr lang="en-US" altLang="en-US" sz="1600">
                <a:solidFill>
                  <a:srgbClr val="FF0000"/>
                </a:solidFill>
              </a:rPr>
              <a:t>Purism</a:t>
            </a:r>
            <a:br>
              <a:rPr lang="en-US" altLang="en-US" sz="1600"/>
            </a:br>
            <a:r>
              <a:rPr lang="en-US" altLang="en-US" sz="1600"/>
              <a:t>Ozenfant and Le Corbusier formulated Purism in their book, </a:t>
            </a:r>
            <a:r>
              <a:rPr lang="en-US" altLang="en-US" sz="1600" i="1"/>
              <a:t>After Cubism</a:t>
            </a:r>
            <a:r>
              <a:rPr lang="en-US" altLang="en-US" sz="1600"/>
              <a:t>, 1918, a few days after the signing of the armistice of WWI, which the authors believed made Purism a necessary “return to order.”</a:t>
            </a:r>
            <a:endParaRPr lang="en-US" altLang="en-US" sz="1600">
              <a:latin typeface="Verdana" panose="020B0604030504040204" pitchFamily="34" charset="0"/>
              <a:ea typeface="Verdana" panose="020B0604030504040204" pitchFamily="34" charset="0"/>
              <a:cs typeface="Verdana" panose="020B0604030504040204" pitchFamily="34" charset="0"/>
            </a:endParaRPr>
          </a:p>
        </p:txBody>
      </p:sp>
      <p:pic>
        <p:nvPicPr>
          <p:cNvPr id="38915" name="Picture 2" descr="http://upload.wikimedia.org/wikipedia/commons/a/ac/Ozenfant_guitar-bottles.jpg">
            <a:extLst>
              <a:ext uri="{FF2B5EF4-FFF2-40B4-BE49-F238E27FC236}">
                <a16:creationId xmlns:a16="http://schemas.microsoft.com/office/drawing/2014/main" id="{C1A7046E-C928-48AF-B5B8-77FDBF210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676400"/>
            <a:ext cx="4479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7" descr="Nature morte verticale  -1922-">
            <a:extLst>
              <a:ext uri="{FF2B5EF4-FFF2-40B4-BE49-F238E27FC236}">
                <a16:creationId xmlns:a16="http://schemas.microsoft.com/office/drawing/2014/main" id="{71C35B67-BC47-44FE-8503-A13698F0E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1447801"/>
            <a:ext cx="2740025"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A0082FB7-F30C-4133-A823-35997E30CC7C}"/>
              </a:ext>
            </a:extLst>
          </p:cNvPr>
          <p:cNvSpPr txBox="1">
            <a:spLocks noChangeArrowheads="1"/>
          </p:cNvSpPr>
          <p:nvPr/>
        </p:nvSpPr>
        <p:spPr bwMode="auto">
          <a:xfrm>
            <a:off x="2057400" y="6096001"/>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Machine aesthetics and classical, pure proportion in painting is </a:t>
            </a:r>
          </a:p>
          <a:p>
            <a:pPr algn="ctr" eaLnBrk="1" hangingPunct="1">
              <a:spcBef>
                <a:spcPct val="0"/>
              </a:spcBef>
              <a:buFontTx/>
              <a:buNone/>
            </a:pPr>
            <a:r>
              <a:rPr lang="en-US" altLang="en-US" sz="1800"/>
              <a:t>the foundation of modern architecture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DDCB708-0E86-4ACB-8390-1F36737E942C}"/>
              </a:ext>
            </a:extLst>
          </p:cNvPr>
          <p:cNvSpPr>
            <a:spLocks noGrp="1"/>
          </p:cNvSpPr>
          <p:nvPr>
            <p:ph type="title"/>
          </p:nvPr>
        </p:nvSpPr>
        <p:spPr>
          <a:xfrm>
            <a:off x="1752600" y="0"/>
            <a:ext cx="8458200" cy="1905000"/>
          </a:xfrm>
        </p:spPr>
        <p:txBody>
          <a:bodyPr/>
          <a:lstStyle/>
          <a:p>
            <a:pPr algn="l"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Pages from </a:t>
            </a:r>
            <a:r>
              <a:rPr lang="en-US" altLang="en-US" sz="1600" i="1">
                <a:latin typeface="Verdana" panose="020B0604030504040204" pitchFamily="34" charset="0"/>
                <a:ea typeface="Verdana" panose="020B0604030504040204" pitchFamily="34" charset="0"/>
                <a:cs typeface="Verdana" panose="020B0604030504040204" pitchFamily="34" charset="0"/>
              </a:rPr>
              <a:t>L’Esprit Nouveau</a:t>
            </a:r>
            <a:r>
              <a:rPr lang="en-US" altLang="en-US" sz="1600">
                <a:latin typeface="Verdana" panose="020B0604030504040204" pitchFamily="34" charset="0"/>
                <a:ea typeface="Verdana" panose="020B0604030504040204" pitchFamily="34" charset="0"/>
                <a:cs typeface="Verdana" panose="020B0604030504040204" pitchFamily="34" charset="0"/>
              </a:rPr>
              <a:t>, 1921 &amp; 1922</a:t>
            </a:r>
            <a:br>
              <a:rPr lang="en-US" altLang="en-US" sz="1600">
                <a:latin typeface="Verdana" panose="020B0604030504040204" pitchFamily="34" charset="0"/>
                <a:ea typeface="Verdana" panose="020B0604030504040204" pitchFamily="34" charset="0"/>
                <a:cs typeface="Verdana" panose="020B0604030504040204" pitchFamily="34" charset="0"/>
              </a:rPr>
            </a:b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Manifesto of Purism: “Logic, born of human constants and without which nothing is human . . . . One of the highest delights of the human mind is to perceive the order of nature and to measure its own participation in the scheme of things; the work of art seems to us to be a labor of putting into order, a masterpiece of human order . . . </a:t>
            </a:r>
          </a:p>
        </p:txBody>
      </p:sp>
      <p:pic>
        <p:nvPicPr>
          <p:cNvPr id="39939" name="Picture 2" descr="corbusier_espritNouveau pages.jpg">
            <a:extLst>
              <a:ext uri="{FF2B5EF4-FFF2-40B4-BE49-F238E27FC236}">
                <a16:creationId xmlns:a16="http://schemas.microsoft.com/office/drawing/2014/main" id="{4416AA9B-7CB8-43FC-9495-3025506F88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05001"/>
            <a:ext cx="5418138"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orbusier_espritNouveaunumber1">
            <a:extLst>
              <a:ext uri="{FF2B5EF4-FFF2-40B4-BE49-F238E27FC236}">
                <a16:creationId xmlns:a16="http://schemas.microsoft.com/office/drawing/2014/main" id="{DF2A13A3-F513-4D19-BA5B-0CB1C587A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48577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 descr="visit-villneuv-modart-leger">
            <a:extLst>
              <a:ext uri="{FF2B5EF4-FFF2-40B4-BE49-F238E27FC236}">
                <a16:creationId xmlns:a16="http://schemas.microsoft.com/office/drawing/2014/main" id="{4F196FF2-BDB3-4960-AF4D-F2A2226E1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81000"/>
            <a:ext cx="1981200" cy="242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 Box 7">
            <a:extLst>
              <a:ext uri="{FF2B5EF4-FFF2-40B4-BE49-F238E27FC236}">
                <a16:creationId xmlns:a16="http://schemas.microsoft.com/office/drawing/2014/main" id="{6D7B3E2A-2FBA-468C-BCF1-8012287D41D8}"/>
              </a:ext>
            </a:extLst>
          </p:cNvPr>
          <p:cNvSpPr txBox="1">
            <a:spLocks noChangeArrowheads="1"/>
          </p:cNvSpPr>
          <p:nvPr/>
        </p:nvSpPr>
        <p:spPr bwMode="auto">
          <a:xfrm>
            <a:off x="7924801" y="2819401"/>
            <a:ext cx="2555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Fernand Léger,</a:t>
            </a:r>
          </a:p>
          <a:p>
            <a:pPr eaLnBrk="1" hangingPunct="1">
              <a:spcBef>
                <a:spcPct val="0"/>
              </a:spcBef>
              <a:buFontTx/>
              <a:buNone/>
            </a:pPr>
            <a:r>
              <a:rPr lang="en-US" altLang="en-US" sz="1600" i="1"/>
              <a:t>The Mechanic</a:t>
            </a:r>
            <a:r>
              <a:rPr lang="en-US" altLang="en-US" sz="1600"/>
              <a:t>, 1919</a:t>
            </a:r>
          </a:p>
          <a:p>
            <a:pPr eaLnBrk="1" hangingPunct="1">
              <a:spcBef>
                <a:spcPct val="0"/>
              </a:spcBef>
              <a:buFontTx/>
              <a:buNone/>
            </a:pPr>
            <a:r>
              <a:rPr lang="en-US" altLang="en-US" sz="1600"/>
              <a:t>L’Esprit Nouveau Purism -</a:t>
            </a:r>
          </a:p>
          <a:p>
            <a:pPr eaLnBrk="1" hangingPunct="1">
              <a:spcBef>
                <a:spcPct val="0"/>
              </a:spcBef>
              <a:buFontTx/>
              <a:buNone/>
            </a:pPr>
            <a:r>
              <a:rPr lang="en-US" altLang="en-US" sz="1600"/>
              <a:t>Machine aesthetic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B34DB0B-44EC-4EEA-BB4F-FCF4319B3443}"/>
              </a:ext>
            </a:extLst>
          </p:cNvPr>
          <p:cNvSpPr>
            <a:spLocks noGrp="1" noChangeArrowheads="1"/>
          </p:cNvSpPr>
          <p:nvPr>
            <p:ph type="title"/>
          </p:nvPr>
        </p:nvSpPr>
        <p:spPr>
          <a:xfrm>
            <a:off x="1981200" y="1"/>
            <a:ext cx="8229600" cy="944563"/>
          </a:xfrm>
        </p:spPr>
        <p:txBody>
          <a:bodyPr/>
          <a:lstStyle/>
          <a:p>
            <a:pPr algn="l" eaLnBrk="1" hangingPunct="1"/>
            <a:r>
              <a:rPr lang="en-US" altLang="en-US" sz="1600"/>
              <a:t>(Right, top and bottom)</a:t>
            </a:r>
            <a:r>
              <a:rPr lang="en-US" altLang="en-US" sz="1600" b="1"/>
              <a:t> Le Corbusier</a:t>
            </a:r>
            <a:r>
              <a:rPr lang="en-US" altLang="en-US" sz="1600"/>
              <a:t>, </a:t>
            </a:r>
            <a:r>
              <a:rPr lang="en-US" altLang="en-US" sz="1600" i="1"/>
              <a:t>Contemporary City of 3 Million Inhabitants</a:t>
            </a:r>
            <a:r>
              <a:rPr lang="en-US" altLang="en-US" sz="1600"/>
              <a:t> (Plan for Paris), 1922.  Modernist urban utopias, beginning and end.  Corbusier’s plan will devolve into efficiency “projects” and urban centers of the post WW II decades worldwide.</a:t>
            </a:r>
          </a:p>
        </p:txBody>
      </p:sp>
      <p:pic>
        <p:nvPicPr>
          <p:cNvPr id="41987" name="Picture 4" descr="corbusier_parisPlan">
            <a:extLst>
              <a:ext uri="{FF2B5EF4-FFF2-40B4-BE49-F238E27FC236}">
                <a16:creationId xmlns:a16="http://schemas.microsoft.com/office/drawing/2014/main" id="{65610CCF-BEC7-42CE-A66B-F5986E72A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76"/>
          <a:stretch>
            <a:fillRect/>
          </a:stretch>
        </p:blipFill>
        <p:spPr bwMode="auto">
          <a:xfrm>
            <a:off x="6096000" y="1211264"/>
            <a:ext cx="419100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corbusier_planforParis_3millionpeople_1922">
            <a:extLst>
              <a:ext uri="{FF2B5EF4-FFF2-40B4-BE49-F238E27FC236}">
                <a16:creationId xmlns:a16="http://schemas.microsoft.com/office/drawing/2014/main" id="{CFFA6AFB-0F62-4FDA-9F85-96E26D035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86226"/>
            <a:ext cx="41910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manet_haussmann_paris_demolition">
            <a:extLst>
              <a:ext uri="{FF2B5EF4-FFF2-40B4-BE49-F238E27FC236}">
                <a16:creationId xmlns:a16="http://schemas.microsoft.com/office/drawing/2014/main" id="{C9FBD1F9-7223-4E5D-81CC-B6DE17994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054100"/>
            <a:ext cx="28956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8">
            <a:extLst>
              <a:ext uri="{FF2B5EF4-FFF2-40B4-BE49-F238E27FC236}">
                <a16:creationId xmlns:a16="http://schemas.microsoft.com/office/drawing/2014/main" id="{F1D6E025-C906-493E-AF94-74D3D314630E}"/>
              </a:ext>
            </a:extLst>
          </p:cNvPr>
          <p:cNvSpPr txBox="1">
            <a:spLocks noChangeArrowheads="1"/>
          </p:cNvSpPr>
          <p:nvPr/>
        </p:nvSpPr>
        <p:spPr bwMode="auto">
          <a:xfrm>
            <a:off x="2136776" y="5880100"/>
            <a:ext cx="2740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Urban renewal of Paris by </a:t>
            </a:r>
          </a:p>
          <a:p>
            <a:pPr eaLnBrk="1" hangingPunct="1">
              <a:spcBef>
                <a:spcPct val="0"/>
              </a:spcBef>
              <a:buFontTx/>
              <a:buNone/>
            </a:pPr>
            <a:r>
              <a:rPr lang="en-US" altLang="en-US" sz="1600"/>
              <a:t>Napoleon III, 1860s; Monet, </a:t>
            </a:r>
          </a:p>
          <a:p>
            <a:pPr eaLnBrk="1" hangingPunct="1">
              <a:spcBef>
                <a:spcPct val="0"/>
              </a:spcBef>
              <a:buFontTx/>
              <a:buNone/>
            </a:pPr>
            <a:r>
              <a:rPr lang="en-US" altLang="en-US" sz="1600" i="1"/>
              <a:t>Blvd. des Capucines</a:t>
            </a:r>
            <a:r>
              <a:rPr lang="en-US" altLang="en-US" sz="1600"/>
              <a:t>, 1873</a:t>
            </a:r>
          </a:p>
        </p:txBody>
      </p:sp>
      <p:pic>
        <p:nvPicPr>
          <p:cNvPr id="41991" name="Picture 11" descr="Monet_blvd_des_CAPUCINE_1873">
            <a:extLst>
              <a:ext uri="{FF2B5EF4-FFF2-40B4-BE49-F238E27FC236}">
                <a16:creationId xmlns:a16="http://schemas.microsoft.com/office/drawing/2014/main" id="{DA17E59F-5387-455A-9301-40955A03E9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62300"/>
            <a:ext cx="2001838" cy="27051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C9C0A7A-2A09-411D-98BA-8254A4918950}"/>
              </a:ext>
            </a:extLst>
          </p:cNvPr>
          <p:cNvSpPr>
            <a:spLocks noGrp="1"/>
          </p:cNvSpPr>
          <p:nvPr>
            <p:ph type="title"/>
          </p:nvPr>
        </p:nvSpPr>
        <p:spPr>
          <a:xfrm>
            <a:off x="6934200" y="274638"/>
            <a:ext cx="3276600" cy="2773362"/>
          </a:xfrm>
        </p:spPr>
        <p:txBody>
          <a:bodyPr/>
          <a:lstStyle/>
          <a:p>
            <a:pPr algn="l" eaLnBrk="1" hangingPunct="1"/>
            <a:r>
              <a:rPr lang="en-US" altLang="en-US" sz="1600"/>
              <a:t>Pruitt-Igoe, the 1951 public housing project in St. Louis by architect Minoru Yamasaki, demolished in 1972.  “The End” of modern architecture?</a:t>
            </a:r>
            <a:endParaRPr lang="en-US" altLang="en-US" sz="1600">
              <a:latin typeface="Verdana" panose="020B0604030504040204" pitchFamily="34" charset="0"/>
              <a:ea typeface="Verdana" panose="020B0604030504040204" pitchFamily="34" charset="0"/>
              <a:cs typeface="Verdana" panose="020B0604030504040204" pitchFamily="34" charset="0"/>
            </a:endParaRPr>
          </a:p>
        </p:txBody>
      </p:sp>
      <p:pic>
        <p:nvPicPr>
          <p:cNvPr id="43011" name="Picture 2" descr="http://www.aliciapatterson.org/APF0801/Cohn/Cohn01.jpg">
            <a:extLst>
              <a:ext uri="{FF2B5EF4-FFF2-40B4-BE49-F238E27FC236}">
                <a16:creationId xmlns:a16="http://schemas.microsoft.com/office/drawing/2014/main" id="{705B2C4C-8997-43DA-BFF2-3D13A7B96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3276600"/>
            <a:ext cx="60864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upload.wikimedia.org/wikipedia/commons/6/6f/Pruitt-Igoe-overview.jpg">
            <a:extLst>
              <a:ext uri="{FF2B5EF4-FFF2-40B4-BE49-F238E27FC236}">
                <a16:creationId xmlns:a16="http://schemas.microsoft.com/office/drawing/2014/main" id="{0B41DE97-CB13-402B-9629-EC7614342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
            <a:ext cx="4768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C869FD7-8CBE-4239-B1A1-33E86BF77CBF}"/>
              </a:ext>
            </a:extLst>
          </p:cNvPr>
          <p:cNvSpPr>
            <a:spLocks noGrp="1" noChangeArrowheads="1"/>
          </p:cNvSpPr>
          <p:nvPr>
            <p:ph type="title"/>
          </p:nvPr>
        </p:nvSpPr>
        <p:spPr>
          <a:xfrm>
            <a:off x="1981200" y="0"/>
            <a:ext cx="8229600" cy="914400"/>
          </a:xfrm>
        </p:spPr>
        <p:txBody>
          <a:bodyPr/>
          <a:lstStyle/>
          <a:p>
            <a:pPr algn="l" eaLnBrk="1" hangingPunct="1"/>
            <a:r>
              <a:rPr lang="en-US" altLang="en-US" sz="1600" b="1"/>
              <a:t>Le Corbusier</a:t>
            </a:r>
            <a:r>
              <a:rPr lang="en-US" altLang="en-US" sz="1600"/>
              <a:t>, </a:t>
            </a:r>
            <a:r>
              <a:rPr lang="en-US" altLang="en-US" sz="1600" i="1"/>
              <a:t>Villa Savoye</a:t>
            </a:r>
            <a:r>
              <a:rPr lang="en-US" altLang="en-US" sz="1600"/>
              <a:t>, 1929-30, Poissy-sur-Seine, near Paris, exterior views.  Commissioned by the Savoye family as a summer home</a:t>
            </a:r>
          </a:p>
        </p:txBody>
      </p:sp>
      <p:pic>
        <p:nvPicPr>
          <p:cNvPr id="44035" name="Picture 4" descr="corbusier_villaSavoye_exterior">
            <a:extLst>
              <a:ext uri="{FF2B5EF4-FFF2-40B4-BE49-F238E27FC236}">
                <a16:creationId xmlns:a16="http://schemas.microsoft.com/office/drawing/2014/main" id="{04F7B7AA-11B9-4C53-85AE-933B5882E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corbusier_savoye_exterior2">
            <a:extLst>
              <a:ext uri="{FF2B5EF4-FFF2-40B4-BE49-F238E27FC236}">
                <a16:creationId xmlns:a16="http://schemas.microsoft.com/office/drawing/2014/main" id="{590D1703-688D-4557-BA3A-932C103CD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67200"/>
            <a:ext cx="42862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6">
            <a:extLst>
              <a:ext uri="{FF2B5EF4-FFF2-40B4-BE49-F238E27FC236}">
                <a16:creationId xmlns:a16="http://schemas.microsoft.com/office/drawing/2014/main" id="{F95A4AB0-E4DB-4D0E-B3D3-E273C8206C6B}"/>
              </a:ext>
            </a:extLst>
          </p:cNvPr>
          <p:cNvSpPr txBox="1">
            <a:spLocks noChangeArrowheads="1"/>
          </p:cNvSpPr>
          <p:nvPr/>
        </p:nvSpPr>
        <p:spPr bwMode="auto">
          <a:xfrm>
            <a:off x="1905000" y="4953001"/>
            <a:ext cx="3962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ea typeface="Verdana" panose="020B0604030504040204" pitchFamily="34" charset="0"/>
                <a:cs typeface="Verdana" panose="020B0604030504040204" pitchFamily="34" charset="0"/>
              </a:rPr>
              <a:t>Five design principles: raised ground floor, wide windows, roof terraces, open facades, and open plans, all made possible by the new material, reinforced concrete.</a:t>
            </a:r>
          </a:p>
        </p:txBody>
      </p:sp>
      <p:sp>
        <p:nvSpPr>
          <p:cNvPr id="44038" name="Text Box 7">
            <a:extLst>
              <a:ext uri="{FF2B5EF4-FFF2-40B4-BE49-F238E27FC236}">
                <a16:creationId xmlns:a16="http://schemas.microsoft.com/office/drawing/2014/main" id="{0363FB83-E81C-47A7-AED0-32DCF1411CD9}"/>
              </a:ext>
            </a:extLst>
          </p:cNvPr>
          <p:cNvSpPr txBox="1">
            <a:spLocks noChangeArrowheads="1"/>
          </p:cNvSpPr>
          <p:nvPr/>
        </p:nvSpPr>
        <p:spPr bwMode="auto">
          <a:xfrm>
            <a:off x="8001000" y="1295400"/>
            <a:ext cx="233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 machine for living”</a:t>
            </a:r>
          </a:p>
          <a:p>
            <a:pPr eaLnBrk="1" hangingPunct="1">
              <a:spcBef>
                <a:spcPct val="0"/>
              </a:spcBef>
              <a:buFontTx/>
              <a:buNone/>
            </a:pPr>
            <a:r>
              <a:rPr lang="en-US" altLang="en-US" sz="1800"/>
              <a:t>	   </a:t>
            </a:r>
            <a:r>
              <a:rPr lang="en-US" altLang="en-US" sz="1600"/>
              <a:t>- Corbusier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orbusier_savoye_interior_1929_30">
            <a:extLst>
              <a:ext uri="{FF2B5EF4-FFF2-40B4-BE49-F238E27FC236}">
                <a16:creationId xmlns:a16="http://schemas.microsoft.com/office/drawing/2014/main" id="{FEA029AD-D9B1-4E15-B810-41EDF8CC0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1"/>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corbusier_savoye_interior_spiralStaircase_1929_30">
            <a:extLst>
              <a:ext uri="{FF2B5EF4-FFF2-40B4-BE49-F238E27FC236}">
                <a16:creationId xmlns:a16="http://schemas.microsoft.com/office/drawing/2014/main" id="{8556A567-7441-4AD9-87E8-B31DE19FC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26" y="1600201"/>
            <a:ext cx="30765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6">
            <a:extLst>
              <a:ext uri="{FF2B5EF4-FFF2-40B4-BE49-F238E27FC236}">
                <a16:creationId xmlns:a16="http://schemas.microsoft.com/office/drawing/2014/main" id="{416E7E2C-D91B-49F9-BF93-74BF51324859}"/>
              </a:ext>
            </a:extLst>
          </p:cNvPr>
          <p:cNvSpPr txBox="1">
            <a:spLocks noChangeArrowheads="1"/>
          </p:cNvSpPr>
          <p:nvPr/>
        </p:nvSpPr>
        <p:spPr bwMode="auto">
          <a:xfrm>
            <a:off x="4267200" y="1371600"/>
            <a:ext cx="2597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Villa Savoye</a:t>
            </a:r>
            <a:r>
              <a:rPr lang="en-US" altLang="en-US" sz="1600"/>
              <a:t>, interior views</a:t>
            </a:r>
          </a:p>
        </p:txBody>
      </p:sp>
      <p:sp>
        <p:nvSpPr>
          <p:cNvPr id="45061" name="Rectangle 7">
            <a:extLst>
              <a:ext uri="{FF2B5EF4-FFF2-40B4-BE49-F238E27FC236}">
                <a16:creationId xmlns:a16="http://schemas.microsoft.com/office/drawing/2014/main" id="{E8C211EA-828B-4C1D-A16C-16A5D15819E4}"/>
              </a:ext>
            </a:extLst>
          </p:cNvPr>
          <p:cNvSpPr>
            <a:spLocks noGrp="1" noChangeArrowheads="1"/>
          </p:cNvSpPr>
          <p:nvPr>
            <p:ph type="title"/>
          </p:nvPr>
        </p:nvSpPr>
        <p:spPr>
          <a:xfrm>
            <a:off x="1981200" y="0"/>
            <a:ext cx="8229600" cy="1417638"/>
          </a:xfrm>
        </p:spPr>
        <p:txBody>
          <a:bodyPr/>
          <a:lstStyle/>
          <a:p>
            <a:pPr algn="l" eaLnBrk="1" hangingPunct="1"/>
            <a:r>
              <a:rPr lang="en-US" altLang="en-US" sz="1600"/>
              <a:t>'Until now: load-bearing walls; from the ground they are superimposed, forming the ground floor and the upper stories, up to the eaves. The layout is a slave to the supporting walls. Reinforced concrete in the house provides a free plan! The floors are no longer superimposed by partition walls. They are free.‘</a:t>
            </a:r>
            <a:br>
              <a:rPr lang="en-US" altLang="en-US" sz="1600"/>
            </a:br>
            <a:r>
              <a:rPr lang="en-US" altLang="en-US" sz="1600"/>
              <a:t>						- Le Corbusier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pi.ning.com/files/3R*JvEM7Pc2VpbIvevka-7PY9fYF1FGGjqI7anCXnRgUrz9ltIiy8hE*boI8l5eqp*rAbGVUCGJHJfghTm4fLGpVajhZXzGH/0tatlintower2.jpg">
            <a:extLst>
              <a:ext uri="{FF2B5EF4-FFF2-40B4-BE49-F238E27FC236}">
                <a16:creationId xmlns:a16="http://schemas.microsoft.com/office/drawing/2014/main" id="{8A832E3F-CB72-464D-B671-137579C32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0"/>
            <a:ext cx="750887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2">
            <a:extLst>
              <a:ext uri="{FF2B5EF4-FFF2-40B4-BE49-F238E27FC236}">
                <a16:creationId xmlns:a16="http://schemas.microsoft.com/office/drawing/2014/main" id="{ABA9FA06-3513-4476-8731-77E5BD875166}"/>
              </a:ext>
            </a:extLst>
          </p:cNvPr>
          <p:cNvSpPr>
            <a:spLocks noGrp="1"/>
          </p:cNvSpPr>
          <p:nvPr>
            <p:ph type="title"/>
          </p:nvPr>
        </p:nvSpPr>
        <p:spPr>
          <a:xfrm>
            <a:off x="304800" y="5715000"/>
            <a:ext cx="11582400" cy="1143000"/>
          </a:xfrm>
        </p:spPr>
        <p:txBody>
          <a:bodyPr/>
          <a:lstStyle/>
          <a:p>
            <a:pPr algn="l"/>
            <a:r>
              <a:rPr lang="en-US" altLang="en-US" sz="1800" dirty="0"/>
              <a:t>How </a:t>
            </a:r>
            <a:r>
              <a:rPr lang="en-US" altLang="en-US" sz="1800" dirty="0" err="1"/>
              <a:t>Tatlin’s</a:t>
            </a:r>
            <a:r>
              <a:rPr lang="en-US" altLang="en-US" sz="1800" dirty="0"/>
              <a:t> Monument to the Third International would have looked had it been built – in Leningrad (now Saint Petersburg) by the Neva river on the route where the first revolutionaries marched toward the Winter Palace.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tatlin_comparison_Lenin_statue">
            <a:extLst>
              <a:ext uri="{FF2B5EF4-FFF2-40B4-BE49-F238E27FC236}">
                <a16:creationId xmlns:a16="http://schemas.microsoft.com/office/drawing/2014/main" id="{7F31B171-E625-471E-B5FF-C805A34E3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0127"/>
            <a:ext cx="2671330" cy="41256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7" descr="tatlin_comparison_leninHead_ulan_ude_siberia_russia300">
            <a:extLst>
              <a:ext uri="{FF2B5EF4-FFF2-40B4-BE49-F238E27FC236}">
                <a16:creationId xmlns:a16="http://schemas.microsoft.com/office/drawing/2014/main" id="{A3D8068B-835F-4AB8-A6BE-88FDDD7DB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4572000"/>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tatlin_comparison_palace_of_soviets">
            <a:extLst>
              <a:ext uri="{FF2B5EF4-FFF2-40B4-BE49-F238E27FC236}">
                <a16:creationId xmlns:a16="http://schemas.microsoft.com/office/drawing/2014/main" id="{FEB67F55-523F-4B9F-8663-BCDB91DFC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655" y="391716"/>
            <a:ext cx="608039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9" name="Rectangle 5">
            <a:extLst>
              <a:ext uri="{FF2B5EF4-FFF2-40B4-BE49-F238E27FC236}">
                <a16:creationId xmlns:a16="http://schemas.microsoft.com/office/drawing/2014/main" id="{654A73C9-388B-4467-B233-56259B2F2FEE}"/>
              </a:ext>
            </a:extLst>
          </p:cNvPr>
          <p:cNvSpPr>
            <a:spLocks noChangeArrowheads="1"/>
          </p:cNvSpPr>
          <p:nvPr/>
        </p:nvSpPr>
        <p:spPr bwMode="auto">
          <a:xfrm>
            <a:off x="5105400" y="5867400"/>
            <a:ext cx="579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(left) Gigantic head of Lenin in Siberia </a:t>
            </a:r>
          </a:p>
        </p:txBody>
      </p:sp>
      <p:sp>
        <p:nvSpPr>
          <p:cNvPr id="7" name="Rectangle 2">
            <a:extLst>
              <a:ext uri="{FF2B5EF4-FFF2-40B4-BE49-F238E27FC236}">
                <a16:creationId xmlns:a16="http://schemas.microsoft.com/office/drawing/2014/main" id="{14AEC436-5E8A-4CD0-95CF-3D172DDE66FB}"/>
              </a:ext>
            </a:extLst>
          </p:cNvPr>
          <p:cNvSpPr txBox="1">
            <a:spLocks noChangeArrowheads="1"/>
          </p:cNvSpPr>
          <p:nvPr/>
        </p:nvSpPr>
        <p:spPr>
          <a:xfrm>
            <a:off x="5181600" y="4401344"/>
            <a:ext cx="6477000" cy="914400"/>
          </a:xfrm>
          <a:prstGeom prst="rect">
            <a:avLst/>
          </a:prstGeom>
        </p:spPr>
        <p:txBody>
          <a:bodyPr/>
          <a:lstStyle/>
          <a:p>
            <a:pPr eaLnBrk="1" hangingPunct="1">
              <a:defRPr/>
            </a:pPr>
            <a:r>
              <a:rPr lang="en-US" kern="0" dirty="0">
                <a:solidFill>
                  <a:schemeClr val="tx2"/>
                </a:solidFill>
                <a:latin typeface="+mj-lt"/>
                <a:ea typeface="+mj-ea"/>
                <a:cs typeface="+mj-cs"/>
              </a:rPr>
              <a:t>(above) Plan for the </a:t>
            </a:r>
            <a:r>
              <a:rPr lang="en-US" i="1" kern="0" dirty="0">
                <a:solidFill>
                  <a:schemeClr val="tx2"/>
                </a:solidFill>
                <a:latin typeface="+mj-lt"/>
                <a:ea typeface="+mj-ea"/>
                <a:cs typeface="+mj-cs"/>
              </a:rPr>
              <a:t>Palace of the Soviets</a:t>
            </a:r>
            <a:r>
              <a:rPr lang="en-US" kern="0" dirty="0">
                <a:solidFill>
                  <a:schemeClr val="tx2"/>
                </a:solidFill>
                <a:latin typeface="+mj-lt"/>
                <a:ea typeface="+mj-ea"/>
                <a:cs typeface="+mj-cs"/>
              </a:rPr>
              <a:t>, 1935. Totalitarian architecture with colossal statues in Socialist Realist style.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A93CDA3-D5B6-4D55-908A-392CD05287EB}"/>
              </a:ext>
            </a:extLst>
          </p:cNvPr>
          <p:cNvSpPr>
            <a:spLocks noGrp="1" noChangeArrowheads="1"/>
          </p:cNvSpPr>
          <p:nvPr>
            <p:ph type="title"/>
          </p:nvPr>
        </p:nvSpPr>
        <p:spPr>
          <a:xfrm>
            <a:off x="533400" y="3048000"/>
            <a:ext cx="3657600" cy="2544762"/>
          </a:xfrm>
        </p:spPr>
        <p:txBody>
          <a:bodyPr/>
          <a:lstStyle/>
          <a:p>
            <a:pPr algn="l" eaLnBrk="1" hangingPunct="1"/>
            <a:r>
              <a:rPr lang="en-US" altLang="en-US" sz="1600" b="1" dirty="0">
                <a:latin typeface="Verdana" panose="020B0604030504040204" pitchFamily="34" charset="0"/>
                <a:ea typeface="Verdana" panose="020B0604030504040204" pitchFamily="34" charset="0"/>
                <a:cs typeface="Verdana" panose="020B0604030504040204" pitchFamily="34" charset="0"/>
              </a:rPr>
              <a:t>Vladimir </a:t>
            </a:r>
            <a:r>
              <a:rPr lang="en-US" altLang="en-US" sz="1600" b="1" dirty="0" err="1">
                <a:latin typeface="Verdana" panose="020B0604030504040204" pitchFamily="34" charset="0"/>
                <a:ea typeface="Verdana" panose="020B0604030504040204" pitchFamily="34" charset="0"/>
                <a:cs typeface="Verdana" panose="020B0604030504040204" pitchFamily="34" charset="0"/>
              </a:rPr>
              <a:t>Tatlin</a:t>
            </a:r>
            <a:r>
              <a:rPr lang="en-US" altLang="en-US" sz="1600" dirty="0">
                <a:latin typeface="Verdana" panose="020B0604030504040204" pitchFamily="34" charset="0"/>
                <a:ea typeface="Verdana" panose="020B0604030504040204" pitchFamily="34" charset="0"/>
                <a:cs typeface="Verdana" panose="020B0604030504040204" pitchFamily="34" charset="0"/>
              </a:rPr>
              <a:t> modeling his design for worker’s clothing / mass production, 1924</a:t>
            </a:r>
          </a:p>
        </p:txBody>
      </p:sp>
      <p:pic>
        <p:nvPicPr>
          <p:cNvPr id="8195" name="Picture 4" descr="tatlin_worker_clothing">
            <a:extLst>
              <a:ext uri="{FF2B5EF4-FFF2-40B4-BE49-F238E27FC236}">
                <a16:creationId xmlns:a16="http://schemas.microsoft.com/office/drawing/2014/main" id="{5D32FBBA-2B01-4BEB-AE63-760B6B733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5380036" cy="654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23C3B3E-14D2-49F8-B40D-75A7040ED509}"/>
              </a:ext>
            </a:extLst>
          </p:cNvPr>
          <p:cNvSpPr>
            <a:spLocks noGrp="1" noChangeArrowheads="1"/>
          </p:cNvSpPr>
          <p:nvPr>
            <p:ph type="title"/>
          </p:nvPr>
        </p:nvSpPr>
        <p:spPr>
          <a:xfrm>
            <a:off x="459509" y="4333730"/>
            <a:ext cx="3352799" cy="685800"/>
          </a:xfrm>
        </p:spPr>
        <p:txBody>
          <a:bodyPr/>
          <a:lstStyle/>
          <a:p>
            <a:pPr algn="l" eaLnBrk="1" hangingPunct="1"/>
            <a:r>
              <a:rPr lang="en-US" altLang="en-US" sz="1600" b="1" dirty="0"/>
              <a:t>Alexander </a:t>
            </a:r>
            <a:r>
              <a:rPr lang="en-US" altLang="en-US" sz="1600" b="1" dirty="0" err="1"/>
              <a:t>Rodchenko</a:t>
            </a:r>
            <a:r>
              <a:rPr lang="en-US" altLang="en-US" sz="1600" dirty="0"/>
              <a:t>, </a:t>
            </a:r>
            <a:r>
              <a:rPr lang="en-US" altLang="en-US" sz="1600" i="1" dirty="0"/>
              <a:t>Dance</a:t>
            </a:r>
            <a:r>
              <a:rPr lang="en-US" altLang="en-US" sz="1600" dirty="0"/>
              <a:t>,  </a:t>
            </a:r>
            <a:r>
              <a:rPr lang="en-US" altLang="en-US" sz="1600" dirty="0" err="1"/>
              <a:t>Cubo</a:t>
            </a:r>
            <a:r>
              <a:rPr lang="en-US" altLang="en-US" sz="1600" dirty="0"/>
              <a:t>-Futurist, oil on canvas, 1915</a:t>
            </a:r>
          </a:p>
        </p:txBody>
      </p:sp>
      <p:sp>
        <p:nvSpPr>
          <p:cNvPr id="9219" name="Rectangle 3">
            <a:extLst>
              <a:ext uri="{FF2B5EF4-FFF2-40B4-BE49-F238E27FC236}">
                <a16:creationId xmlns:a16="http://schemas.microsoft.com/office/drawing/2014/main" id="{FF8613D6-E450-4EDC-B1EE-62FB98BCC064}"/>
              </a:ext>
            </a:extLst>
          </p:cNvPr>
          <p:cNvSpPr>
            <a:spLocks noGrp="1" noChangeArrowheads="1"/>
          </p:cNvSpPr>
          <p:nvPr>
            <p:ph sz="half" idx="2"/>
          </p:nvPr>
        </p:nvSpPr>
        <p:spPr>
          <a:xfrm>
            <a:off x="457200" y="5257800"/>
            <a:ext cx="11353800" cy="1658938"/>
          </a:xfrm>
        </p:spPr>
        <p:txBody>
          <a:bodyPr/>
          <a:lstStyle/>
          <a:p>
            <a:pPr eaLnBrk="1" hangingPunct="1">
              <a:buFontTx/>
              <a:buNone/>
            </a:pPr>
            <a:r>
              <a:rPr lang="en-US" altLang="en-US" sz="1600" dirty="0"/>
              <a:t>	</a:t>
            </a:r>
            <a:r>
              <a:rPr lang="en-US" altLang="en-US" sz="1600" b="1" dirty="0"/>
              <a:t>Varvara Stepanova</a:t>
            </a:r>
            <a:r>
              <a:rPr lang="en-US" altLang="en-US" sz="1600" dirty="0"/>
              <a:t> (Russian, 1894-1958), declared in 1921:</a:t>
            </a:r>
            <a:r>
              <a:rPr lang="en-US" altLang="en-US" sz="1600" i="1" dirty="0"/>
              <a:t> “Technique and Industry have confronted art with the problem of construction as an active process and not reflective. The 'sanctity' of a work as a single entity is destroyed. The museum which was the treasury of art is now transformed into an archive.”  </a:t>
            </a:r>
          </a:p>
          <a:p>
            <a:pPr eaLnBrk="1" hangingPunct="1">
              <a:buFontTx/>
              <a:buNone/>
            </a:pPr>
            <a:r>
              <a:rPr lang="en-US" altLang="en-US" sz="1600" i="1" dirty="0"/>
              <a:t>	* </a:t>
            </a:r>
            <a:r>
              <a:rPr lang="en-US" altLang="en-US" sz="1600" dirty="0"/>
              <a:t>Russian Constructivism </a:t>
            </a:r>
            <a:r>
              <a:rPr lang="en-US" altLang="en-US" sz="1600" i="1" dirty="0"/>
              <a:t>was a </a:t>
            </a:r>
            <a:r>
              <a:rPr lang="en-US" altLang="en-US" sz="1600" dirty="0"/>
              <a:t>moral and political attack on painting as the pre-eminent art form of “bourgeois” individualism and capitalism.</a:t>
            </a:r>
          </a:p>
        </p:txBody>
      </p:sp>
      <p:pic>
        <p:nvPicPr>
          <p:cNvPr id="9220" name="Picture 4" descr="1915_Dance_by_Rodchenko">
            <a:extLst>
              <a:ext uri="{FF2B5EF4-FFF2-40B4-BE49-F238E27FC236}">
                <a16:creationId xmlns:a16="http://schemas.microsoft.com/office/drawing/2014/main" id="{A687545E-FCE0-4717-9F0E-BF71EF0D1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98" y="179594"/>
            <a:ext cx="3045115" cy="41841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5" descr="Rodchenko_and_Stepanova_1920s">
            <a:extLst>
              <a:ext uri="{FF2B5EF4-FFF2-40B4-BE49-F238E27FC236}">
                <a16:creationId xmlns:a16="http://schemas.microsoft.com/office/drawing/2014/main" id="{E025603D-DC57-4E0F-9148-637FF5EB6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5" y="345455"/>
            <a:ext cx="3037396" cy="23977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FCAA2E8C-DCF0-4179-961D-0A29873C028C}"/>
              </a:ext>
            </a:extLst>
          </p:cNvPr>
          <p:cNvSpPr txBox="1">
            <a:spLocks noChangeArrowheads="1"/>
          </p:cNvSpPr>
          <p:nvPr/>
        </p:nvSpPr>
        <p:spPr bwMode="auto">
          <a:xfrm>
            <a:off x="4302125" y="2769034"/>
            <a:ext cx="326866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err="1"/>
              <a:t>Rodchenko</a:t>
            </a:r>
            <a:r>
              <a:rPr lang="en-US" altLang="en-US" sz="1600" dirty="0"/>
              <a:t> and Stepanova</a:t>
            </a:r>
          </a:p>
          <a:p>
            <a:pPr eaLnBrk="1" hangingPunct="1">
              <a:spcBef>
                <a:spcPct val="0"/>
              </a:spcBef>
              <a:buFontTx/>
              <a:buNone/>
            </a:pPr>
            <a:r>
              <a:rPr lang="en-US" altLang="en-US" sz="1600" dirty="0"/>
              <a:t>(lifetime companions), as </a:t>
            </a:r>
          </a:p>
          <a:p>
            <a:pPr eaLnBrk="1" hangingPunct="1">
              <a:spcBef>
                <a:spcPct val="0"/>
              </a:spcBef>
              <a:buFontTx/>
              <a:buNone/>
            </a:pPr>
            <a:r>
              <a:rPr lang="en-US" altLang="en-US" sz="1600" dirty="0"/>
              <a:t>“Art Engineers” in the 1920s</a:t>
            </a:r>
          </a:p>
        </p:txBody>
      </p:sp>
      <p:pic>
        <p:nvPicPr>
          <p:cNvPr id="9223" name="Picture 7" descr="stepanova_cubofuturistPainting_c1915">
            <a:extLst>
              <a:ext uri="{FF2B5EF4-FFF2-40B4-BE49-F238E27FC236}">
                <a16:creationId xmlns:a16="http://schemas.microsoft.com/office/drawing/2014/main" id="{B463D98C-6DA2-4DD2-859E-34B8E011E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66255"/>
            <a:ext cx="3440402" cy="43406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 Box 8">
            <a:extLst>
              <a:ext uri="{FF2B5EF4-FFF2-40B4-BE49-F238E27FC236}">
                <a16:creationId xmlns:a16="http://schemas.microsoft.com/office/drawing/2014/main" id="{AD173812-2056-419C-B1D7-EA9FD5910972}"/>
              </a:ext>
            </a:extLst>
          </p:cNvPr>
          <p:cNvSpPr txBox="1">
            <a:spLocks noChangeArrowheads="1"/>
          </p:cNvSpPr>
          <p:nvPr/>
        </p:nvSpPr>
        <p:spPr bwMode="auto">
          <a:xfrm>
            <a:off x="8162636" y="4518674"/>
            <a:ext cx="368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t>Varvara Stepanova</a:t>
            </a:r>
            <a:r>
              <a:rPr lang="en-US" altLang="en-US" sz="1600" dirty="0"/>
              <a:t>, </a:t>
            </a:r>
            <a:r>
              <a:rPr lang="en-US" altLang="en-US" sz="1600" dirty="0" err="1"/>
              <a:t>Cubo</a:t>
            </a:r>
            <a:r>
              <a:rPr lang="en-US" altLang="en-US" sz="1600" dirty="0"/>
              <a:t>-Futurist painting, 1915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44F15EB-E01E-4DF6-8D46-D06F04A31B94}"/>
              </a:ext>
            </a:extLst>
          </p:cNvPr>
          <p:cNvSpPr>
            <a:spLocks noGrp="1" noChangeArrowheads="1"/>
          </p:cNvSpPr>
          <p:nvPr>
            <p:ph type="title"/>
          </p:nvPr>
        </p:nvSpPr>
        <p:spPr>
          <a:xfrm>
            <a:off x="952501" y="201530"/>
            <a:ext cx="11010899" cy="914400"/>
          </a:xfrm>
        </p:spPr>
        <p:txBody>
          <a:bodyPr/>
          <a:lstStyle/>
          <a:p>
            <a:pPr algn="l" eaLnBrk="1" hangingPunct="1"/>
            <a:r>
              <a:rPr lang="en-US" altLang="en-US" sz="1600" b="1" dirty="0"/>
              <a:t>Alexander </a:t>
            </a:r>
            <a:r>
              <a:rPr lang="en-US" altLang="en-US" sz="1600" b="1" dirty="0" err="1"/>
              <a:t>Rodchenko</a:t>
            </a:r>
            <a:r>
              <a:rPr lang="en-US" altLang="en-US" sz="1600" b="1" dirty="0"/>
              <a:t> </a:t>
            </a:r>
            <a:r>
              <a:rPr lang="en-US" altLang="en-US" sz="1600" dirty="0"/>
              <a:t>(Russian, 1891-1956) in “worker’s” outfit sewn (by hand) for him by Stepanova, with his spatial constructions; open on right: </a:t>
            </a:r>
            <a:r>
              <a:rPr lang="en-US" altLang="en-US" sz="1600" i="1" dirty="0"/>
              <a:t>Oval Hanging Construction no 12</a:t>
            </a:r>
            <a:r>
              <a:rPr lang="en-US" altLang="en-US" sz="1600" dirty="0"/>
              <a:t>, 1920, plywood, aluminum paint, and wire </a:t>
            </a:r>
          </a:p>
        </p:txBody>
      </p:sp>
      <p:pic>
        <p:nvPicPr>
          <p:cNvPr id="10243" name="Picture 6" descr="rodchenko_spatial_construction12_1920">
            <a:extLst>
              <a:ext uri="{FF2B5EF4-FFF2-40B4-BE49-F238E27FC236}">
                <a16:creationId xmlns:a16="http://schemas.microsoft.com/office/drawing/2014/main" id="{1339AB19-21AA-4A73-ABB3-08CF9BD4B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29062">
            <a:off x="6724249" y="1891195"/>
            <a:ext cx="5029954" cy="40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a:extLst>
              <a:ext uri="{FF2B5EF4-FFF2-40B4-BE49-F238E27FC236}">
                <a16:creationId xmlns:a16="http://schemas.microsoft.com/office/drawing/2014/main" id="{79963FAB-B752-445A-987B-FEF5AA4A59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90358"/>
            <a:ext cx="3276600" cy="415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916DFAF-6A4A-4C0C-B4E8-552A4AEB3161}"/>
              </a:ext>
            </a:extLst>
          </p:cNvPr>
          <p:cNvSpPr>
            <a:spLocks noGrp="1"/>
          </p:cNvSpPr>
          <p:nvPr>
            <p:ph type="title"/>
          </p:nvPr>
        </p:nvSpPr>
        <p:spPr/>
        <p:txBody>
          <a:bodyPr/>
          <a:lstStyle/>
          <a:p>
            <a:pPr algn="l"/>
            <a:r>
              <a:rPr lang="en-US" altLang="en-US" sz="1600">
                <a:latin typeface="Verdana" panose="020B0604030504040204" pitchFamily="34" charset="0"/>
                <a:ea typeface="Verdana" panose="020B0604030504040204" pitchFamily="34" charset="0"/>
                <a:cs typeface="Verdana" panose="020B0604030504040204" pitchFamily="34" charset="0"/>
              </a:rPr>
              <a:t>Constructivist exhibition, 1921, Moscow, Obmokhu, acronym for the Society of Young Artists, 1919-22.  Photograph by Rodchenko.  </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(right) 2006 reconstruction of the 1921 Constructivist exhibition</a:t>
            </a:r>
          </a:p>
        </p:txBody>
      </p:sp>
      <p:pic>
        <p:nvPicPr>
          <p:cNvPr id="11267" name="Picture 3" descr="Rodchenko_Third_Obmokhu_Exhibition_Moscow_1920">
            <a:extLst>
              <a:ext uri="{FF2B5EF4-FFF2-40B4-BE49-F238E27FC236}">
                <a16:creationId xmlns:a16="http://schemas.microsoft.com/office/drawing/2014/main" id="{692B8682-D9BE-4D9A-B1E0-32DDFB658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981200"/>
            <a:ext cx="54864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2" descr="http://context.themoscowtimes.com/photos/large/2006_08/2006_08_18/front_2.jpg">
            <a:extLst>
              <a:ext uri="{FF2B5EF4-FFF2-40B4-BE49-F238E27FC236}">
                <a16:creationId xmlns:a16="http://schemas.microsoft.com/office/drawing/2014/main" id="{CAF44EFF-84D2-47EC-9212-10466A55B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066800"/>
            <a:ext cx="35814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ppt/theme/themeOverride2.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3.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3897</TotalTime>
  <Words>1195</Words>
  <Application>Microsoft Office PowerPoint</Application>
  <PresentationFormat>Widescreen</PresentationFormat>
  <Paragraphs>80</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Verdana</vt:lpstr>
      <vt:lpstr>Default Design</vt:lpstr>
      <vt:lpstr>INTERNATIONAL CONSTRUCTIVISM</vt:lpstr>
      <vt:lpstr>(left) Vladimir Tatlin (Russian, 1895-1953) Counter-Relief, 1915, iron, copper, wood, and rope, 28 x 46”    Shown at 0.10: The Last Futurist Exhibition in Petrograd  (right) Picasso, Maquette for Guitar, 1912, cardboard, string, and wire, 25 x 13 x 7”</vt:lpstr>
      <vt:lpstr>Vladimir Tatlin, Model for Monument to the Third International, 1919-20, wood, iron, and glass, 20’ high.  </vt:lpstr>
      <vt:lpstr>How Tatlin’s Monument to the Third International would have looked had it been built – in Leningrad (now Saint Petersburg) by the Neva river on the route where the first revolutionaries marched toward the Winter Palace.</vt:lpstr>
      <vt:lpstr>PowerPoint Presentation</vt:lpstr>
      <vt:lpstr>Vladimir Tatlin modeling his design for worker’s clothing / mass production, 1924</vt:lpstr>
      <vt:lpstr>Alexander Rodchenko, Dance,  Cubo-Futurist, oil on canvas, 1915</vt:lpstr>
      <vt:lpstr>Alexander Rodchenko (Russian, 1891-1956) in “worker’s” outfit sewn (by hand) for him by Stepanova, with his spatial constructions; open on right: Oval Hanging Construction no 12, 1920, plywood, aluminum paint, and wire </vt:lpstr>
      <vt:lpstr>Constructivist exhibition, 1921, Moscow, Obmokhu, acronym for the Society of Young Artists, 1919-22.  Photograph by Rodchenko.   (right) 2006 reconstruction of the 1921 Constructivist exhibition</vt:lpstr>
      <vt:lpstr>Naum Gabo (US, b. Russia, 1890-1977)  (right) Kinetic Construction (Standing Wave) 1919–20 (replica 1985) wood, metal and electric motor.   Made to demonstrate the principles of kinetics to his students at Vkhutemas (acronym for “Higher Art and Technical Studios”) in  Moscow, an equivalent to German Bauhaus). A strip of metal oscillates so that a standing wave is set up, creating the illusion of volume. Futurist desire for movement and conflation of time and space led Gabo to invent Kinetic sculpture.  (Below) Head of a Woman, 1917-20 (after a work of 1916), celluloid and metal, 24 x 19 inches, MoMA NYC</vt:lpstr>
      <vt:lpstr>Rodchenko, Demonstration, 1928 (left) and Fire Escape, 1925 (right) Russian Constructivist photography, extreme values (white-black key), radical angles of vision, with emphasis on both abstract form and the urban worker</vt:lpstr>
      <vt:lpstr>Varvara Stepanova (1894-1958) with her designs for sportswear, both 1923 The “New Woman” and production aesthetics</vt:lpstr>
      <vt:lpstr>Lyubov Popova (1889-1924), pre-revolutionary paintings: (left) Jug on a Table, 1915; (right) Painterly Architectonics, 1916-8      </vt:lpstr>
      <vt:lpstr>Russian Constructivist theater   Lyubov Popova, stage design for Meyerhold’s production of  Fernand Crommelynck's (1921) play, The Magnanimous Cuckold, 1922</vt:lpstr>
      <vt:lpstr>Lyubov Popova’s costume designs for “Actor #7” and “Worker” “Actor #5” anonymous players in The Magnanimous Cuckold, 1922 </vt:lpstr>
      <vt:lpstr>Constructivist  rationalist “factura” versus Expressionist line:  “The inaccurate, trembling line traced by the hand cannot compare with the straight and precise line drawn with the set square, reproducing the design exactly.  Handcrafted work will have to try to be more industrial.  Drawing as it was conceived in the past loses its value and is transformed into diagram or geometrical projection."           - Rodchenko  (left) Wassily Kandinsky, Watercolor (Number 13), 1913 (expressive line) (right) El (Eleazar) Lissitzky (Russian, 1890-1941), Beat the Whites with the Red Wedge, 1919-20 (analytic line = “rationalism” of the machine)</vt:lpstr>
      <vt:lpstr>El Lissitzky, Russian artist, designer, photographer, typographer, polemicist and architect. The Constructor (Self-Portrait), 1924, gelatin-silver print, double exposure</vt:lpstr>
      <vt:lpstr>(left) Lissitzky, Proun 19d, c. 1922, gesso, oil and collage on wood 38 x 38”  (right) Lissitzky, Construction 99 (Proun 99), 1924-25, oil on wood, 50 x 38”  PROUN (an acronym for “project for the affirmation of the new” in Russian, "the station where one changes from painting to architecture."  </vt:lpstr>
      <vt:lpstr>Soviet Socialist Realism: the “other” Communist art Isaak Brodsky (Russian, 1884-1939), V.I. Lenin at Smolny, 1930 </vt:lpstr>
      <vt:lpstr>(left) El Lissitzky Beat the Whites with the Red Wedge, 1919-20 (Civil War,1917-1921)  (right) Soviet propaganda poster featuring the destruction of White Poland, 1919 </vt:lpstr>
      <vt:lpstr>El Lissitzky, (left) agit-prop panel photographed on the streets of Vitebsk in 1920, reads: "The Machine tool depots of the factories and plants await you. Let's get industry moving."    Compare with WW II Stalinist propaganda poster: “Stalin leads”</vt:lpstr>
      <vt:lpstr>The Bauhaus German Constructivism 1919-1933</vt:lpstr>
      <vt:lpstr>(left top and bottom) Walter Gropius (German, 1883-1969) Bauhaus, Dessau, Germany, 1925, utilizes industrial materials, technologies and style: machine aesthetic.  (right) Lyonel Feininger (American-born German Cubist/Expressionist Painter, 1871-1956), Cathedral of Socialism, wood-cut for the Bauhaus Manifesto, 1919: craft /expressionist aesthetic. </vt:lpstr>
      <vt:lpstr>(left) Theo van Doesburg, Sophie Taeuber, and Jean Arp, De Stijl “Elementarist” interior, Café Aubette, Strasbourg, 1926-28 (destroyed 1940) 1994 restoration (right) Doesburg, Simultaneous Counter-Composition. (1929–30), oil on canvas, 19 3/4 x 19 5/8"   Doesburg visited Weimar in 1921, moved there in 1922 and taught at the Weimar Bauhaus.</vt:lpstr>
      <vt:lpstr>Paul Klee in Bauhaus (Weimar) studio, 1922; (right) Klee, Sublime Site Bauhaus, advertising poster for the Bauhaus, 1923.  Klee stayed with the Bauhaus until 1933 when it was closed by the new National Socialist (Nazi) government, and he returned to Switzerland.  Wassily Kandinsky was also among the Bauhaus workshop masters.</vt:lpstr>
      <vt:lpstr>(left) Marcel Breuer (Hungarian, 1902 -1981), Wassily Chair (made for Kandinsky) 1925, tubular bent steel, modular; (right) Bauhaus Steps, current restoration view.  Breuer and Walter Gropius both immigrated to the United States during WW II to teach art at Harvard.</vt:lpstr>
      <vt:lpstr>Oskar Schlemmer (German, 1888-1943) Bauhaus Stairway, 1932, oil on canvas, 64 x 45.“  Schlemmer was Master of the Bauhaus 3-D workshop</vt:lpstr>
      <vt:lpstr>Oskar Schlemmer, Triadic Ballet costumes, 1926 with (right) Schlemmer’s diagrammatic  analysis of form: the human body-machine-sculpture</vt:lpstr>
      <vt:lpstr>László Moholy-Nagy (Hungarian photographer, typographer, sculptor, painter, printmaker, and industrial designer, 1895-1946)  (left) Balance study, 1924, wood and metal (center) László Moholy-Nagy and Lucia Moholy, Portrait of Moholy-Nagy, 1932 (right) Moholy-Nagy, AXXV, oil on canvas,1926</vt:lpstr>
      <vt:lpstr>(left) Moholy-Nagy, Bauhaus Balcony, 1926 (right) Rodchenko, Gathering for the demonstration in the courtyard of the VChUTEMAS (Higher Institute of Technics and Art), 1928     Constructivist photographs of Constructivist schools</vt:lpstr>
      <vt:lpstr>Moholy-Nagy and students in Bauhaus metal design workshop, 1926, including Marianne Brandt (below right), designer of ceiling lamp (right), 1926, Dessau Bauhaus</vt:lpstr>
      <vt:lpstr>L’Esprit Nouveau (Paris-based Constructivism)  Le Corbusier (b. Charles-Edouard Jeanneret, Swiss,1887-1965)</vt:lpstr>
      <vt:lpstr>(left) Amédée Ozenfant (French painter and architect,1886 -1966), Guitar and Bottles, Purism; (right) Le Corbusier, Vertical Still Life, 1922, Purism Ozenfant and Le Corbusier formulated Purism in their book, After Cubism, 1918, a few days after the signing of the armistice of WWI, which the authors believed made Purism a necessary “return to order.”</vt:lpstr>
      <vt:lpstr>Pages from L’Esprit Nouveau, 1921 &amp; 1922  Manifesto of Purism: “Logic, born of human constants and without which nothing is human . . . . One of the highest delights of the human mind is to perceive the order of nature and to measure its own participation in the scheme of things; the work of art seems to us to be a labor of putting into order, a masterpiece of human order . . . </vt:lpstr>
      <vt:lpstr>PowerPoint Presentation</vt:lpstr>
      <vt:lpstr>(Right, top and bottom) Le Corbusier, Contemporary City of 3 Million Inhabitants (Plan for Paris), 1922.  Modernist urban utopias, beginning and end.  Corbusier’s plan will devolve into efficiency “projects” and urban centers of the post WW II decades worldwide.</vt:lpstr>
      <vt:lpstr>Pruitt-Igoe, the 1951 public housing project in St. Louis by architect Minoru Yamasaki, demolished in 1972.  “The End” of modern architecture?</vt:lpstr>
      <vt:lpstr>Le Corbusier, Villa Savoye, 1929-30, Poissy-sur-Seine, near Paris, exterior views.  Commissioned by the Savoye family as a summer home</vt:lpstr>
      <vt:lpstr>'Until now: load-bearing walls; from the ground they are superimposed, forming the ground floor and the upper stories, up to the eaves. The layout is a slave to the supporting walls. Reinforced concrete in the house provides a free plan! The floors are no longer superimposed by partition walls. They are free.‘       - Le Corbusier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Elaine</dc:creator>
  <cp:lastModifiedBy>O'Brien, Elaine</cp:lastModifiedBy>
  <cp:revision>82</cp:revision>
  <dcterms:created xsi:type="dcterms:W3CDTF">2005-04-11T04:24:13Z</dcterms:created>
  <dcterms:modified xsi:type="dcterms:W3CDTF">2018-10-04T04:08:35Z</dcterms:modified>
</cp:coreProperties>
</file>